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2"/>
  </p:notesMasterIdLst>
  <p:handoutMasterIdLst>
    <p:handoutMasterId r:id="rId23"/>
  </p:handoutMasterIdLst>
  <p:sldIdLst>
    <p:sldId id="396" r:id="rId4"/>
    <p:sldId id="410" r:id="rId5"/>
    <p:sldId id="406" r:id="rId6"/>
    <p:sldId id="433" r:id="rId7"/>
    <p:sldId id="399" r:id="rId8"/>
    <p:sldId id="429" r:id="rId9"/>
    <p:sldId id="422" r:id="rId10"/>
    <p:sldId id="428" r:id="rId11"/>
    <p:sldId id="423" r:id="rId12"/>
    <p:sldId id="426" r:id="rId13"/>
    <p:sldId id="424" r:id="rId14"/>
    <p:sldId id="430" r:id="rId15"/>
    <p:sldId id="427" r:id="rId16"/>
    <p:sldId id="405" r:id="rId17"/>
    <p:sldId id="421" r:id="rId18"/>
    <p:sldId id="431" r:id="rId19"/>
    <p:sldId id="425" r:id="rId20"/>
    <p:sldId id="420" r:id="rId21"/>
  </p:sldIdLst>
  <p:sldSz cx="9144000" cy="6858000" type="screen4x3"/>
  <p:notesSz cx="6808788" cy="9940925"/>
  <p:defaultTextStyle>
    <a:defPPr>
      <a:defRPr lang="en-US"/>
    </a:defPPr>
    <a:lvl1pPr algn="l" defTabSz="457200" rtl="0" eaLnBrk="0" fontAlgn="base" hangingPunct="0">
      <a:spcBef>
        <a:spcPct val="0"/>
      </a:spcBef>
      <a:spcAft>
        <a:spcPct val="0"/>
      </a:spcAft>
      <a:defRPr kern="1200">
        <a:solidFill>
          <a:schemeClr val="tx1"/>
        </a:solidFill>
        <a:latin typeface="Calibri" charset="0"/>
        <a:ea typeface="MS PGothic" charset="-128"/>
        <a:cs typeface="+mn-cs"/>
      </a:defRPr>
    </a:lvl1pPr>
    <a:lvl2pPr marL="457200" algn="l" defTabSz="457200" rtl="0" eaLnBrk="0" fontAlgn="base" hangingPunct="0">
      <a:spcBef>
        <a:spcPct val="0"/>
      </a:spcBef>
      <a:spcAft>
        <a:spcPct val="0"/>
      </a:spcAft>
      <a:defRPr kern="1200">
        <a:solidFill>
          <a:schemeClr val="tx1"/>
        </a:solidFill>
        <a:latin typeface="Calibri" charset="0"/>
        <a:ea typeface="MS PGothic" charset="-128"/>
        <a:cs typeface="+mn-cs"/>
      </a:defRPr>
    </a:lvl2pPr>
    <a:lvl3pPr marL="914400" algn="l" defTabSz="457200" rtl="0" eaLnBrk="0" fontAlgn="base" hangingPunct="0">
      <a:spcBef>
        <a:spcPct val="0"/>
      </a:spcBef>
      <a:spcAft>
        <a:spcPct val="0"/>
      </a:spcAft>
      <a:defRPr kern="1200">
        <a:solidFill>
          <a:schemeClr val="tx1"/>
        </a:solidFill>
        <a:latin typeface="Calibri" charset="0"/>
        <a:ea typeface="MS PGothic" charset="-128"/>
        <a:cs typeface="+mn-cs"/>
      </a:defRPr>
    </a:lvl3pPr>
    <a:lvl4pPr marL="1371600" algn="l" defTabSz="457200" rtl="0" eaLnBrk="0" fontAlgn="base" hangingPunct="0">
      <a:spcBef>
        <a:spcPct val="0"/>
      </a:spcBef>
      <a:spcAft>
        <a:spcPct val="0"/>
      </a:spcAft>
      <a:defRPr kern="1200">
        <a:solidFill>
          <a:schemeClr val="tx1"/>
        </a:solidFill>
        <a:latin typeface="Calibri" charset="0"/>
        <a:ea typeface="MS PGothic" charset="-128"/>
        <a:cs typeface="+mn-cs"/>
      </a:defRPr>
    </a:lvl4pPr>
    <a:lvl5pPr marL="1828800" algn="l" defTabSz="457200" rtl="0" eaLnBrk="0" fontAlgn="base" hangingPunct="0">
      <a:spcBef>
        <a:spcPct val="0"/>
      </a:spcBef>
      <a:spcAft>
        <a:spcPct val="0"/>
      </a:spcAft>
      <a:defRPr kern="1200">
        <a:solidFill>
          <a:schemeClr val="tx1"/>
        </a:solidFill>
        <a:latin typeface="Calibri" charset="0"/>
        <a:ea typeface="MS PGothic" charset="-128"/>
        <a:cs typeface="+mn-cs"/>
      </a:defRPr>
    </a:lvl5pPr>
    <a:lvl6pPr marL="2286000" algn="l" defTabSz="914400" rtl="0" eaLnBrk="1" latinLnBrk="0" hangingPunct="1">
      <a:defRPr kern="1200">
        <a:solidFill>
          <a:schemeClr val="tx1"/>
        </a:solidFill>
        <a:latin typeface="Calibri" charset="0"/>
        <a:ea typeface="MS PGothic" charset="-128"/>
        <a:cs typeface="+mn-cs"/>
      </a:defRPr>
    </a:lvl6pPr>
    <a:lvl7pPr marL="2743200" algn="l" defTabSz="914400" rtl="0" eaLnBrk="1" latinLnBrk="0" hangingPunct="1">
      <a:defRPr kern="1200">
        <a:solidFill>
          <a:schemeClr val="tx1"/>
        </a:solidFill>
        <a:latin typeface="Calibri" charset="0"/>
        <a:ea typeface="MS PGothic" charset="-128"/>
        <a:cs typeface="+mn-cs"/>
      </a:defRPr>
    </a:lvl7pPr>
    <a:lvl8pPr marL="3200400" algn="l" defTabSz="914400" rtl="0" eaLnBrk="1" latinLnBrk="0" hangingPunct="1">
      <a:defRPr kern="1200">
        <a:solidFill>
          <a:schemeClr val="tx1"/>
        </a:solidFill>
        <a:latin typeface="Calibri" charset="0"/>
        <a:ea typeface="MS PGothic" charset="-128"/>
        <a:cs typeface="+mn-cs"/>
      </a:defRPr>
    </a:lvl8pPr>
    <a:lvl9pPr marL="3657600" algn="l" defTabSz="914400" rtl="0" eaLnBrk="1" latinLnBrk="0" hangingPunct="1">
      <a:defRPr kern="1200">
        <a:solidFill>
          <a:schemeClr val="tx1"/>
        </a:solidFill>
        <a:latin typeface="Calibri" charset="0"/>
        <a:ea typeface="MS PGothic"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3853">
          <p15:clr>
            <a:srgbClr val="A4A3A4"/>
          </p15:clr>
        </p15:guide>
        <p15:guide id="4" pos="5759">
          <p15:clr>
            <a:srgbClr val="A4A3A4"/>
          </p15:clr>
        </p15:guide>
        <p15:guide id="5" orient="horz" pos="296">
          <p15:clr>
            <a:srgbClr val="A4A3A4"/>
          </p15:clr>
        </p15:guide>
        <p15:guide id="6" orient="horz" pos="3961">
          <p15:clr>
            <a:srgbClr val="A4A3A4"/>
          </p15:clr>
        </p15:guide>
        <p15:guide id="7" pos="348">
          <p15:clr>
            <a:srgbClr val="A4A3A4"/>
          </p15:clr>
        </p15:guide>
        <p15:guide id="8" pos="5239">
          <p15:clr>
            <a:srgbClr val="A4A3A4"/>
          </p15:clr>
        </p15:guide>
        <p15:guide id="9" orient="horz" pos="329">
          <p15:clr>
            <a:srgbClr val="A4A3A4"/>
          </p15:clr>
        </p15:guide>
        <p15:guide id="10" pos="2465">
          <p15:clr>
            <a:srgbClr val="A4A3A4"/>
          </p15:clr>
        </p15:guide>
      </p15:sldGuideLst>
    </p:ext>
    <p:ext uri="{2D200454-40CA-4A62-9FC3-DE9A4176ACB9}">
      <p15:notesGuideLst xmlns:p15="http://schemas.microsoft.com/office/powerpoint/2012/main" xmlns="">
        <p15:guide id="1" orient="horz" pos="3219">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pulaire Joannes" initials="PJ" lastIdx="19" clrIdx="0">
    <p:extLst/>
  </p:cmAuthor>
  <p:cmAuthor id="2" name="Waw-3"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9FCBB7"/>
    <a:srgbClr val="3F80CD"/>
    <a:srgbClr val="97CBA6"/>
    <a:srgbClr val="0F3657"/>
    <a:srgbClr val="EB5C4E"/>
    <a:srgbClr val="457A8C"/>
    <a:srgbClr val="1BB7D5"/>
    <a:srgbClr val="E22567"/>
    <a:srgbClr val="C9205A"/>
    <a:srgbClr val="17A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Style léger 1 - Accentuation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Style léger 2 - Accentuation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1" autoAdjust="0"/>
    <p:restoredTop sz="75603" autoAdjust="0"/>
  </p:normalViewPr>
  <p:slideViewPr>
    <p:cSldViewPr snapToGrid="0" snapToObjects="1">
      <p:cViewPr varScale="1">
        <p:scale>
          <a:sx n="86" d="100"/>
          <a:sy n="86" d="100"/>
        </p:scale>
        <p:origin x="-1960" y="-112"/>
      </p:cViewPr>
      <p:guideLst>
        <p:guide orient="horz" pos="2160"/>
        <p:guide orient="horz" pos="3853"/>
        <p:guide orient="horz" pos="296"/>
        <p:guide orient="horz" pos="3961"/>
        <p:guide orient="horz" pos="329"/>
        <p:guide pos="2880"/>
        <p:guide pos="5759"/>
        <p:guide pos="348"/>
        <p:guide pos="5239"/>
        <p:guide pos="251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6" d="100"/>
        <a:sy n="106" d="100"/>
      </p:scale>
      <p:origin x="0" y="0"/>
    </p:cViewPr>
  </p:sorterViewPr>
  <p:notesViewPr>
    <p:cSldViewPr snapToGrid="0" snapToObjects="1">
      <p:cViewPr>
        <p:scale>
          <a:sx n="108" d="100"/>
          <a:sy n="108" d="100"/>
        </p:scale>
        <p:origin x="-2920" y="1568"/>
      </p:cViewPr>
      <p:guideLst>
        <p:guide orient="horz" pos="3382"/>
        <p:guide pos="214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commentAuthors" Target="commentAuthors.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slideMaster" Target="slideMasters/slide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6038" y="0"/>
            <a:ext cx="2951162" cy="498475"/>
          </a:xfrm>
          <a:prstGeom prst="rect">
            <a:avLst/>
          </a:prstGeom>
        </p:spPr>
        <p:txBody>
          <a:bodyPr vert="horz" lIns="91440" tIns="45720" rIns="91440" bIns="45720" rtlCol="0"/>
          <a:lstStyle>
            <a:lvl1pPr algn="r">
              <a:defRPr sz="1200"/>
            </a:lvl1pPr>
          </a:lstStyle>
          <a:p>
            <a:fld id="{05F53E0F-AECD-7748-A001-0EFAF28ED6BC}" type="datetimeFigureOut">
              <a:rPr lang="fr-FR" smtClean="0"/>
              <a:t>28/09/20</a:t>
            </a:fld>
            <a:endParaRPr lang="fr-FR"/>
          </a:p>
        </p:txBody>
      </p:sp>
      <p:sp>
        <p:nvSpPr>
          <p:cNvPr id="4" name="Espace réservé du pied de page 3"/>
          <p:cNvSpPr>
            <a:spLocks noGrp="1"/>
          </p:cNvSpPr>
          <p:nvPr>
            <p:ph type="ftr" sz="quarter" idx="2"/>
          </p:nvPr>
        </p:nvSpPr>
        <p:spPr>
          <a:xfrm>
            <a:off x="0" y="9442450"/>
            <a:ext cx="2951163" cy="49847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6038" y="9442450"/>
            <a:ext cx="2951162" cy="498475"/>
          </a:xfrm>
          <a:prstGeom prst="rect">
            <a:avLst/>
          </a:prstGeom>
        </p:spPr>
        <p:txBody>
          <a:bodyPr vert="horz" lIns="91440" tIns="45720" rIns="91440" bIns="45720" rtlCol="0" anchor="b"/>
          <a:lstStyle>
            <a:lvl1pPr algn="r">
              <a:defRPr sz="1200"/>
            </a:lvl1pPr>
          </a:lstStyle>
          <a:p>
            <a:fld id="{84627FEB-333C-7B4F-B188-49A31EE09ACD}" type="slidenum">
              <a:rPr lang="fr-FR" smtClean="0"/>
              <a:t>‹#›</a:t>
            </a:fld>
            <a:endParaRPr lang="fr-FR"/>
          </a:p>
        </p:txBody>
      </p:sp>
    </p:spTree>
    <p:extLst>
      <p:ext uri="{BB962C8B-B14F-4D97-AF65-F5344CB8AC3E}">
        <p14:creationId xmlns:p14="http://schemas.microsoft.com/office/powerpoint/2010/main" val="86583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475"/>
          </a:xfrm>
          <a:prstGeom prst="rect">
            <a:avLst/>
          </a:prstGeom>
        </p:spPr>
        <p:txBody>
          <a:bodyPr vert="horz" lIns="91458" tIns="45729" rIns="91458" bIns="45729" rtlCol="0"/>
          <a:lstStyle>
            <a:lvl1pPr algn="l">
              <a:defRPr sz="1200">
                <a:latin typeface="Calibri" panose="020F0502020204030204" pitchFamily="34" charset="0"/>
                <a:ea typeface="MS PGothic" panose="020B0600070205080204" pitchFamily="34" charset="-128"/>
              </a:defRPr>
            </a:lvl1pPr>
          </a:lstStyle>
          <a:p>
            <a:pPr>
              <a:defRPr/>
            </a:pPr>
            <a:endParaRPr lang="en-GB"/>
          </a:p>
        </p:txBody>
      </p:sp>
      <p:sp>
        <p:nvSpPr>
          <p:cNvPr id="3" name="Date Placeholder 2"/>
          <p:cNvSpPr>
            <a:spLocks noGrp="1"/>
          </p:cNvSpPr>
          <p:nvPr>
            <p:ph type="dt" idx="1"/>
          </p:nvPr>
        </p:nvSpPr>
        <p:spPr>
          <a:xfrm>
            <a:off x="3856038" y="0"/>
            <a:ext cx="2951162" cy="498475"/>
          </a:xfrm>
          <a:prstGeom prst="rect">
            <a:avLst/>
          </a:prstGeom>
        </p:spPr>
        <p:txBody>
          <a:bodyPr vert="horz" lIns="91458" tIns="45729" rIns="91458" bIns="45729" rtlCol="0"/>
          <a:lstStyle>
            <a:lvl1pPr algn="r">
              <a:defRPr sz="1200">
                <a:latin typeface="Calibri" panose="020F0502020204030204" pitchFamily="34" charset="0"/>
                <a:ea typeface="MS PGothic" panose="020B0600070205080204" pitchFamily="34" charset="-128"/>
              </a:defRPr>
            </a:lvl1pPr>
          </a:lstStyle>
          <a:p>
            <a:pPr>
              <a:defRPr/>
            </a:pPr>
            <a:fld id="{AB812A8C-F89B-5549-B53E-42772BDAF6E0}" type="datetimeFigureOut">
              <a:rPr lang="en-GB"/>
              <a:pPr>
                <a:defRPr/>
              </a:pPr>
              <a:t>28/09/20</a:t>
            </a:fld>
            <a:endParaRPr lang="en-GB"/>
          </a:p>
        </p:txBody>
      </p:sp>
      <p:sp>
        <p:nvSpPr>
          <p:cNvPr id="4" name="Slide Image Placeholder 3"/>
          <p:cNvSpPr>
            <a:spLocks noGrp="1" noRot="1" noChangeAspect="1"/>
          </p:cNvSpPr>
          <p:nvPr>
            <p:ph type="sldImg" idx="2"/>
          </p:nvPr>
        </p:nvSpPr>
        <p:spPr>
          <a:xfrm>
            <a:off x="1168400" y="1243013"/>
            <a:ext cx="4471988" cy="3354387"/>
          </a:xfrm>
          <a:prstGeom prst="rect">
            <a:avLst/>
          </a:prstGeom>
          <a:noFill/>
          <a:ln w="12700">
            <a:solidFill>
              <a:prstClr val="black"/>
            </a:solidFill>
          </a:ln>
        </p:spPr>
        <p:txBody>
          <a:bodyPr vert="horz" lIns="91458" tIns="45729" rIns="91458" bIns="45729" rtlCol="0" anchor="ctr"/>
          <a:lstStyle/>
          <a:p>
            <a:pPr lvl="0"/>
            <a:endParaRPr lang="en-GB" noProof="0"/>
          </a:p>
        </p:txBody>
      </p:sp>
      <p:sp>
        <p:nvSpPr>
          <p:cNvPr id="5" name="Notes Placeholder 4"/>
          <p:cNvSpPr>
            <a:spLocks noGrp="1"/>
          </p:cNvSpPr>
          <p:nvPr>
            <p:ph type="body" sz="quarter" idx="3"/>
          </p:nvPr>
        </p:nvSpPr>
        <p:spPr>
          <a:xfrm>
            <a:off x="681038" y="4783138"/>
            <a:ext cx="5446712" cy="3914775"/>
          </a:xfrm>
          <a:prstGeom prst="rect">
            <a:avLst/>
          </a:prstGeom>
        </p:spPr>
        <p:txBody>
          <a:bodyPr vert="horz" lIns="91458" tIns="45729" rIns="91458" bIns="4572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42450"/>
            <a:ext cx="2951163" cy="498475"/>
          </a:xfrm>
          <a:prstGeom prst="rect">
            <a:avLst/>
          </a:prstGeom>
        </p:spPr>
        <p:txBody>
          <a:bodyPr vert="horz" lIns="91458" tIns="45729" rIns="91458" bIns="45729" rtlCol="0" anchor="b"/>
          <a:lstStyle>
            <a:lvl1pPr algn="l">
              <a:defRPr sz="1200">
                <a:latin typeface="Calibri" panose="020F0502020204030204" pitchFamily="34" charset="0"/>
                <a:ea typeface="MS PGothic" panose="020B0600070205080204" pitchFamily="34" charset="-128"/>
              </a:defRPr>
            </a:lvl1pPr>
          </a:lstStyle>
          <a:p>
            <a:pPr>
              <a:defRPr/>
            </a:pPr>
            <a:endParaRPr lang="en-GB"/>
          </a:p>
        </p:txBody>
      </p:sp>
      <p:sp>
        <p:nvSpPr>
          <p:cNvPr id="7" name="Slide Number Placeholder 6"/>
          <p:cNvSpPr>
            <a:spLocks noGrp="1"/>
          </p:cNvSpPr>
          <p:nvPr>
            <p:ph type="sldNum" sz="quarter" idx="5"/>
          </p:nvPr>
        </p:nvSpPr>
        <p:spPr>
          <a:xfrm>
            <a:off x="3856038" y="9442450"/>
            <a:ext cx="2951162" cy="498475"/>
          </a:xfrm>
          <a:prstGeom prst="rect">
            <a:avLst/>
          </a:prstGeom>
        </p:spPr>
        <p:txBody>
          <a:bodyPr vert="horz" lIns="91458" tIns="45729" rIns="91458" bIns="45729" rtlCol="0" anchor="b"/>
          <a:lstStyle>
            <a:lvl1pPr algn="r">
              <a:defRPr sz="1200">
                <a:latin typeface="Calibri" panose="020F0502020204030204" pitchFamily="34" charset="0"/>
                <a:ea typeface="MS PGothic" panose="020B0600070205080204" pitchFamily="34" charset="-128"/>
              </a:defRPr>
            </a:lvl1pPr>
          </a:lstStyle>
          <a:p>
            <a:pPr>
              <a:defRPr/>
            </a:pPr>
            <a:fld id="{67FB5AD9-BBE2-814A-8701-E814EB4461D2}" type="slidenum">
              <a:rPr lang="en-GB"/>
              <a:pPr>
                <a:defRPr/>
              </a:pPr>
              <a:t>‹#›</a:t>
            </a:fld>
            <a:endParaRPr lang="en-GB"/>
          </a:p>
        </p:txBody>
      </p:sp>
    </p:spTree>
    <p:extLst>
      <p:ext uri="{BB962C8B-B14F-4D97-AF65-F5344CB8AC3E}">
        <p14:creationId xmlns:p14="http://schemas.microsoft.com/office/powerpoint/2010/main" val="20425050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safeonweb.be/" TargetMode="External"/><Relationship Id="rId4" Type="http://schemas.openxmlformats.org/officeDocument/2006/relationships/hyperlink" Target="mailto:suspicious@safeonweb.be" TargetMode="External"/><Relationship Id="rId5" Type="http://schemas.openxmlformats.org/officeDocument/2006/relationships/hyperlink" Target="https://campagne.safeonweb.be/nl/doe-de-test" TargetMode="External"/><Relationship Id="rId6" Type="http://schemas.openxmlformats.org/officeDocument/2006/relationships/hyperlink" Target="https://ccb.belgium.be/nl/publication/webinars-over-cyberveiligheid" TargetMode="External"/><Relationship Id="rId7" Type="http://schemas.openxmlformats.org/officeDocument/2006/relationships/hyperlink" Target="https://www.europol.europa.eu/staying-safe-during-covid-19-what-you-need-to-know" TargetMode="External"/><Relationship Id="rId8" Type="http://schemas.openxmlformats.org/officeDocument/2006/relationships/hyperlink" Target="https://www.febelfin.be/nl" TargetMode="External"/><Relationship Id="rId9" Type="http://schemas.openxmlformats.org/officeDocument/2006/relationships/hyperlink" Target="https://www.dhs.gov/" TargetMode="External"/><Relationship Id="rId10" Type="http://schemas.openxmlformats.org/officeDocument/2006/relationships/hyperlink" Target="https://blog.nviso.eu/2020/04/03/to-zoom-or-not-to-zoom/" TargetMode="External"/><Relationship Id="rId11" Type="http://schemas.openxmlformats.org/officeDocument/2006/relationships/hyperlink" Target="https://www.sans.org/security-awareness-training/sans-security-awareness-work-home-deployment-kit"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roximus.be/support/nl/id_sfaqr_wifi_pwd/particulieren/support/internet/internet-thuis/wifi-netwerk/wachtwoord-van-het-wifi-netwerk.html" TargetMode="External"/><Relationship Id="rId4" Type="http://schemas.openxmlformats.org/officeDocument/2006/relationships/hyperlink" Target="https://www2.telenet.be/nl/klantenservice/wireless-modem-instellen" TargetMode="External"/><Relationship Id="rId5" Type="http://schemas.openxmlformats.org/officeDocument/2006/relationships/hyperlink" Target="https://safeonweb.be/nl/scan-je-computer"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blog.nviso.eu/2020/04/03/to-zoom-or-not-to-zoom/"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s://www.safeonweb.be/nl/gebruik-sterke-wachtwoorden"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nfo-coronavirus.be/nl/" TargetMode="External"/><Relationship Id="rId4" Type="http://schemas.openxmlformats.org/officeDocument/2006/relationships/hyperlink" Target="mailto:verdacht@safeonweb.be"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l" rtl="0"/>
            <a:r>
              <a:rPr lang="en" b="0" i="0" u="none" baseline="0" dirty="0"/>
              <a:t>Hello and welcome! </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a:t>
            </a:fld>
            <a:endParaRPr lang="en-GB"/>
          </a:p>
        </p:txBody>
      </p:sp>
    </p:spTree>
    <p:extLst>
      <p:ext uri="{BB962C8B-B14F-4D97-AF65-F5344CB8AC3E}">
        <p14:creationId xmlns:p14="http://schemas.microsoft.com/office/powerpoint/2010/main" val="2796806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numCol="2" spcCol="180000">
            <a:normAutofit fontScale="85000" lnSpcReduction="10000"/>
          </a:bodyPr>
          <a:lstStyle/>
          <a:p>
            <a:pPr algn="l" rtl="0"/>
            <a:r>
              <a:rPr lang="en" sz="900" b="0" i="1" u="none" baseline="0" dirty="0"/>
              <a:t>(Sources: Vrije Universiteit Brussel &amp; BNP Paribas Fortis)</a:t>
            </a:r>
          </a:p>
          <a:p>
            <a:endParaRPr lang="en" noProof="0" dirty="0"/>
          </a:p>
          <a:p>
            <a:pPr algn="l" rtl="0"/>
            <a:r>
              <a:rPr lang="en" b="1" i="0" u="none" baseline="0" dirty="0"/>
              <a:t>Use secure communication channels</a:t>
            </a:r>
          </a:p>
          <a:p>
            <a:endParaRPr lang="en" b="1" noProof="0" dirty="0"/>
          </a:p>
          <a:p>
            <a:pPr marL="171450" indent="-171450" algn="l" rtl="0">
              <a:buFont typeface="Arial" panose="020B0604020202020204" pitchFamily="34" charset="0"/>
              <a:buChar char="•"/>
            </a:pPr>
            <a:r>
              <a:rPr lang="en" b="0" i="0" u="none" baseline="0" dirty="0"/>
              <a:t>Use </a:t>
            </a:r>
            <a:r>
              <a:rPr lang="en" b="1" i="0" u="none" baseline="0" dirty="0"/>
              <a:t>applications chosen by your IT department or IT supplier for work communications</a:t>
            </a:r>
            <a:r>
              <a:rPr lang="en" b="0" i="0" u="none" baseline="0" dirty="0"/>
              <a:t>.</a:t>
            </a:r>
          </a:p>
          <a:p>
            <a:endParaRPr lang="en" noProof="0" dirty="0"/>
          </a:p>
          <a:p>
            <a:pPr marL="0" indent="0" algn="l" rtl="0">
              <a:buFont typeface="Arial" panose="020B0604020202020204" pitchFamily="34" charset="0"/>
              <a:buNone/>
            </a:pPr>
            <a:r>
              <a:rPr lang="en" b="0" i="0" u="none" baseline="0" dirty="0"/>
              <a:t>Communication tools are important when working from home. Your employer’s VPN (see slide 4) allows you to connect to your employer’s network from home. However, there are a lot of other communication tools out there. It is essential that you clearly separate your personal and work communications and never combine them. You should only use applications chosen by your employer for work communications. Use recognised products from an official app store and make sure they’re up to date.</a:t>
            </a:r>
          </a:p>
          <a:p>
            <a:pPr marL="0" indent="0" algn="l" rtl="0">
              <a:buFont typeface="Arial" panose="020B0604020202020204" pitchFamily="34" charset="0"/>
              <a:buNone/>
            </a:pPr>
            <a:endParaRPr lang="en" b="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b="0" i="0" u="none" baseline="0" dirty="0"/>
              <a:t>Do not send work e-mails to your personal Gmail/Hotmail account:</a:t>
            </a:r>
            <a:r>
              <a:rPr lang="en" b="1" i="0" u="none" baseline="0" dirty="0"/>
              <a:t> risk of data breach</a:t>
            </a:r>
            <a:r>
              <a:rPr lang="en" b="0" i="0" u="none" baseline="0" dirty="0"/>
              <a:t>.</a:t>
            </a:r>
          </a:p>
          <a:p>
            <a:pPr marL="0" indent="0" algn="l" rtl="0">
              <a:buFont typeface="Arial" panose="020B0604020202020204" pitchFamily="34" charset="0"/>
              <a:buNone/>
            </a:pPr>
            <a:endParaRPr lang="en" b="0" dirty="0"/>
          </a:p>
          <a:p>
            <a:pPr algn="l" rtl="0"/>
            <a:r>
              <a:rPr lang="en" b="0" i="0" u="none" baseline="0" dirty="0"/>
              <a:t>If you’re sending an e-mail for work purposes, only use your work account. Sometimes quickly sending a file to your own Gmail/Hotmail account so you can print it at home seems convenient. Bear in mind, though, that this can cause work-related sensitive information to be leaked. Your home printer will not always meet your employer’s security requirements, so never do this! </a:t>
            </a:r>
            <a:r>
              <a:rPr lang="en" sz="1200" b="0" i="0" u="none" strike="noStrike" kern="1200" baseline="0" dirty="0">
                <a:solidFill>
                  <a:schemeClr val="tx1"/>
                </a:solidFill>
                <a:effectLst/>
                <a:latin typeface="+mn-lt"/>
                <a:ea typeface="+mn-ea"/>
                <a:cs typeface="+mn-cs"/>
              </a:rPr>
              <a:t>Be very cautious when communicating and exchanging information externally. Only use approved solutions. </a:t>
            </a:r>
            <a:r>
              <a:rPr lang="en" sz="1200" b="0" i="0" u="none" strike="noStrike" kern="1200" dirty="0">
                <a:solidFill>
                  <a:schemeClr val="tx1"/>
                </a:solidFill>
                <a:effectLst/>
                <a:latin typeface="+mn-lt"/>
                <a:ea typeface="+mn-ea"/>
                <a:cs typeface="+mn-cs"/>
              </a:rPr>
              <a:t/>
            </a:r>
            <a:br>
              <a:rPr lang="en" sz="1200" b="0" i="0" u="none" strike="noStrike" kern="1200" dirty="0">
                <a:solidFill>
                  <a:schemeClr val="tx1"/>
                </a:solidFill>
                <a:effectLst/>
                <a:latin typeface="+mn-lt"/>
                <a:ea typeface="+mn-ea"/>
                <a:cs typeface="+mn-cs"/>
              </a:rPr>
            </a:br>
            <a:r>
              <a:rPr lang="en" b="0" i="0" u="none" baseline="0" dirty="0"/>
              <a: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 b="0" i="0" u="none" baseline="0" dirty="0"/>
              <a:t>- Always use an </a:t>
            </a:r>
            <a:r>
              <a:rPr lang="en" b="1" i="0" u="none" baseline="0" dirty="0"/>
              <a:t>HTTPS</a:t>
            </a:r>
            <a:r>
              <a:rPr lang="en" b="0" i="0" u="none" baseline="0" dirty="0"/>
              <a:t> connection.</a:t>
            </a:r>
          </a:p>
          <a:p>
            <a:pPr marL="0" indent="0" algn="l" rtl="0">
              <a:buFont typeface="Arial" panose="020B0604020202020204" pitchFamily="34" charset="0"/>
              <a:buNone/>
            </a:pPr>
            <a:endParaRPr lang="en" b="0" dirty="0"/>
          </a:p>
          <a:p>
            <a:pPr marL="0" indent="0" algn="l" rtl="0">
              <a:buFont typeface="Arial" panose="020B0604020202020204" pitchFamily="34" charset="0"/>
              <a:buNone/>
            </a:pPr>
            <a:r>
              <a:rPr lang="en" b="0" i="0" u="none" baseline="0" dirty="0"/>
              <a:t>When visiting websites, make sure your browser </a:t>
            </a:r>
            <a:r>
              <a:rPr lang="en" b="1" i="0" u="none" baseline="0" dirty="0"/>
              <a:t>always uses an HTTPS connection rather than an HTTP connection</a:t>
            </a:r>
            <a:r>
              <a:rPr lang="en" b="0" i="0" u="none" baseline="0" dirty="0"/>
              <a:t>. This is especially important if you have to enter personal data such as your username and password.  HTTPS uses encrypted, secure communication. The same cannot always be said of HTTP connections, which send your information intact and unencrypted over the internet and which can therefore be intercepted by cyber criminals. </a:t>
            </a:r>
          </a:p>
          <a:p>
            <a:pPr marL="0" indent="0" algn="l" rtl="0">
              <a:buFont typeface="Arial" panose="020B0604020202020204" pitchFamily="34" charset="0"/>
              <a:buNone/>
            </a:pPr>
            <a:endParaRPr lang="en" b="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 b="0" i="0" u="none" baseline="0" dirty="0"/>
              <a:t>- </a:t>
            </a:r>
            <a:r>
              <a:rPr lang="en" b="1" i="0" u="none" baseline="0" dirty="0"/>
              <a:t>Do not put any work information on social media</a:t>
            </a:r>
            <a:r>
              <a:rPr lang="en" b="0" i="0" u="none" baseline="0" dirty="0"/>
              <a:t>.</a:t>
            </a:r>
          </a:p>
          <a:p>
            <a:pPr marL="0" indent="0" algn="l" rtl="0">
              <a:buFont typeface="Arial" panose="020B0604020202020204" pitchFamily="34" charset="0"/>
              <a:buNone/>
            </a:pPr>
            <a:endParaRPr lang="en" sz="1100" b="0" dirty="0"/>
          </a:p>
          <a:p>
            <a:pPr marL="0" indent="0" algn="l" rtl="0">
              <a:buFont typeface="Arial" panose="020B0604020202020204" pitchFamily="34" charset="0"/>
              <a:buNone/>
            </a:pPr>
            <a:r>
              <a:rPr lang="en" b="0" i="0" u="none" baseline="0" dirty="0"/>
              <a:t>When working from home, the boundary between using your personal social media and work activities is less obvious than it is in the office. Posting little details about your work or daily routine online might seem normal if there aren't any colleagues around to share things with, so when you’re working from home, be careful. Updates like these provide valuable information for phishing campaigns. </a:t>
            </a:r>
          </a:p>
          <a:p>
            <a:pPr marL="0" indent="0" algn="l" rtl="0">
              <a:buFont typeface="Arial" panose="020B0604020202020204" pitchFamily="34" charset="0"/>
              <a:buNone/>
            </a:pPr>
            <a:endParaRPr lang="en" b="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 b="0" i="0" u="none" baseline="0" dirty="0"/>
              <a:t>- Store</a:t>
            </a:r>
            <a:r>
              <a:rPr lang="en" b="1" i="0" u="none" baseline="0" dirty="0"/>
              <a:t> confidential documents </a:t>
            </a:r>
            <a:r>
              <a:rPr lang="en" b="0" i="0" u="none" baseline="0" dirty="0"/>
              <a:t>safely until you take them back to your place of work.  Don’t just throw them in with your domestic recycling.  In many cases, at work these documents may be discreetly destroyed or processed.</a:t>
            </a:r>
          </a:p>
          <a:p>
            <a:pPr marL="0" indent="0">
              <a:buFont typeface="Arial" panose="020B0604020202020204" pitchFamily="34" charset="0"/>
              <a:buNone/>
            </a:pPr>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10</a:t>
            </a:fld>
            <a:endParaRPr lang="en-GB"/>
          </a:p>
        </p:txBody>
      </p:sp>
    </p:spTree>
    <p:extLst>
      <p:ext uri="{BB962C8B-B14F-4D97-AF65-F5344CB8AC3E}">
        <p14:creationId xmlns:p14="http://schemas.microsoft.com/office/powerpoint/2010/main" val="276229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normAutofit fontScale="77500" lnSpcReduction="20000"/>
          </a:bodyPr>
          <a:lstStyle/>
          <a:p>
            <a:pPr algn="l" rtl="0"/>
            <a:r>
              <a:rPr lang="en" b="0" i="1" u="none" baseline="0" dirty="0"/>
              <a:t>(Sources: www.safeonweb.be &amp; </a:t>
            </a:r>
            <a:r>
              <a:rPr lang="en" sz="1200" b="0" i="1" u="none" kern="1200" baseline="0" dirty="0">
                <a:solidFill>
                  <a:schemeClr val="tx1"/>
                </a:solidFill>
                <a:effectLst/>
                <a:latin typeface="+mn-lt"/>
                <a:ea typeface="+mn-ea"/>
                <a:cs typeface="+mn-cs"/>
              </a:rPr>
              <a:t>US Department of Homeland Security</a:t>
            </a:r>
            <a:r>
              <a:rPr lang="en" b="0" i="1" u="none" baseline="0" dirty="0"/>
              <a:t>)</a:t>
            </a:r>
          </a:p>
          <a:p>
            <a:endParaRPr lang="en" noProof="0" dirty="0"/>
          </a:p>
          <a:p>
            <a:pPr algn="l" rtl="0"/>
            <a:r>
              <a:rPr lang="en" b="1" i="0" u="none" baseline="0" dirty="0"/>
              <a:t>Hosting online video conferences safely:</a:t>
            </a:r>
          </a:p>
          <a:p>
            <a:endParaRPr lang="en" noProof="0" dirty="0"/>
          </a:p>
          <a:p>
            <a:pPr marL="171450" indent="-171450" algn="l" rtl="0">
              <a:buFont typeface="Arial" panose="020B0604020202020204" pitchFamily="34" charset="0"/>
              <a:buChar char="•"/>
            </a:pPr>
            <a:r>
              <a:rPr lang="en" b="0" i="0" u="none" baseline="0" dirty="0"/>
              <a:t>Use recognised products from an official app store and make sure they’re up to date.  </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If you download an app from an app store, only use the </a:t>
            </a:r>
            <a:r>
              <a:rPr lang="en" sz="1200" b="1" i="0" u="none" strike="noStrike" kern="1200" baseline="0" dirty="0">
                <a:solidFill>
                  <a:schemeClr val="tx1"/>
                </a:solidFill>
                <a:effectLst/>
                <a:latin typeface="+mn-lt"/>
                <a:ea typeface="+mn-ea"/>
                <a:cs typeface="+mn-cs"/>
              </a:rPr>
              <a:t>official app stores</a:t>
            </a:r>
            <a:r>
              <a:rPr lang="en" sz="1200" b="0" i="0" u="none" strike="noStrike" kern="1200" baseline="0" dirty="0">
                <a:solidFill>
                  <a:schemeClr val="tx1"/>
                </a:solidFill>
                <a:effectLst/>
                <a:latin typeface="+mn-lt"/>
                <a:ea typeface="+mn-ea"/>
                <a:cs typeface="+mn-cs"/>
              </a:rPr>
              <a:t> (App Store/Google Play).</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Whatever platform you’re using, make sure you always carry out </a:t>
            </a:r>
            <a:r>
              <a:rPr lang="en" sz="1200" b="1" i="0" u="none" strike="noStrike" kern="1200" baseline="0" dirty="0">
                <a:solidFill>
                  <a:schemeClr val="tx1"/>
                </a:solidFill>
                <a:effectLst/>
                <a:latin typeface="+mn-lt"/>
                <a:ea typeface="+mn-ea"/>
                <a:cs typeface="+mn-cs"/>
              </a:rPr>
              <a:t>updates</a:t>
            </a:r>
            <a:r>
              <a:rPr lang="en" sz="1200" b="0" i="0" u="none" strike="noStrike" kern="1200" baseline="0" dirty="0">
                <a:solidFill>
                  <a:schemeClr val="tx1"/>
                </a:solidFill>
                <a:effectLst/>
                <a:latin typeface="+mn-lt"/>
                <a:ea typeface="+mn-ea"/>
                <a:cs typeface="+mn-cs"/>
              </a:rPr>
              <a:t>.  Updates provide additional features and resolve bugs. Updates also help to solve security flaws. It's therefore important to install updates every time you’re asked to do so.</a:t>
            </a:r>
          </a:p>
          <a:p>
            <a:pPr marL="171450" lvl="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Create your </a:t>
            </a:r>
            <a:r>
              <a:rPr lang="en" sz="1200" b="1" i="0" u="none" strike="noStrike" kern="1200" baseline="0" dirty="0">
                <a:solidFill>
                  <a:schemeClr val="tx1"/>
                </a:solidFill>
                <a:effectLst/>
                <a:latin typeface="+mn-lt"/>
                <a:ea typeface="+mn-ea"/>
                <a:cs typeface="+mn-cs"/>
              </a:rPr>
              <a:t>own account </a:t>
            </a:r>
            <a:r>
              <a:rPr lang="en" sz="1200" b="0" i="0" u="none" strike="noStrike" kern="1200" baseline="0" dirty="0">
                <a:solidFill>
                  <a:schemeClr val="tx1"/>
                </a:solidFill>
                <a:effectLst/>
                <a:latin typeface="+mn-lt"/>
                <a:ea typeface="+mn-ea"/>
                <a:cs typeface="+mn-cs"/>
              </a:rPr>
              <a:t>and use a </a:t>
            </a:r>
            <a:r>
              <a:rPr lang="en" sz="1200" b="1" i="0" u="none" strike="noStrike" kern="1200" baseline="0" dirty="0">
                <a:solidFill>
                  <a:schemeClr val="tx1"/>
                </a:solidFill>
                <a:effectLst/>
                <a:latin typeface="+mn-lt"/>
                <a:ea typeface="+mn-ea"/>
                <a:cs typeface="+mn-cs"/>
              </a:rPr>
              <a:t>strong password</a:t>
            </a:r>
            <a:r>
              <a:rPr lang="en" sz="1200" b="0" i="0" u="none" strike="noStrike" kern="1200" baseline="0" dirty="0">
                <a:solidFill>
                  <a:schemeClr val="tx1"/>
                </a:solidFill>
                <a:effectLst/>
                <a:latin typeface="+mn-lt"/>
                <a:ea typeface="+mn-ea"/>
                <a:cs typeface="+mn-cs"/>
              </a:rPr>
              <a:t> to secure it.</a:t>
            </a:r>
          </a:p>
          <a:p>
            <a:pPr marL="171450" lvl="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Keep your telephone and video calls </a:t>
            </a:r>
            <a:r>
              <a:rPr lang="en" sz="1200" b="1" i="0" u="none" strike="noStrike" kern="1200" baseline="0" dirty="0">
                <a:solidFill>
                  <a:schemeClr val="tx1"/>
                </a:solidFill>
                <a:effectLst/>
                <a:latin typeface="+mn-lt"/>
                <a:ea typeface="+mn-ea"/>
                <a:cs typeface="+mn-cs"/>
              </a:rPr>
              <a:t>confidential</a:t>
            </a:r>
            <a:r>
              <a:rPr lang="en" sz="1200" b="0" i="0" u="none" strike="noStrike" kern="1200" baseline="0" dirty="0">
                <a:solidFill>
                  <a:schemeClr val="tx1"/>
                </a:solidFill>
                <a:effectLst/>
                <a:latin typeface="+mn-lt"/>
                <a:ea typeface="+mn-ea"/>
                <a:cs typeface="+mn-cs"/>
              </a:rPr>
              <a:t>.</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Have video calls </a:t>
            </a:r>
            <a:r>
              <a:rPr lang="en" sz="1200" b="1" i="0" u="none" strike="noStrike" kern="1200" baseline="0" dirty="0">
                <a:solidFill>
                  <a:schemeClr val="tx1"/>
                </a:solidFill>
                <a:effectLst/>
                <a:latin typeface="+mn-lt"/>
                <a:ea typeface="+mn-ea"/>
                <a:cs typeface="+mn-cs"/>
              </a:rPr>
              <a:t>in places you can talk without being interrupted</a:t>
            </a:r>
            <a:r>
              <a:rPr lang="en" sz="1200" b="0" i="0" u="none" strike="noStrike" kern="1200" baseline="0" dirty="0">
                <a:solidFill>
                  <a:schemeClr val="tx1"/>
                </a:solidFill>
                <a:effectLst/>
                <a:latin typeface="+mn-lt"/>
                <a:ea typeface="+mn-ea"/>
                <a:cs typeface="+mn-cs"/>
              </a:rPr>
              <a:t>.  If you have your meeting on your terrace, your neighbours could hear every word – not something you want.  The same is true of trains or other public areas.</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sz="1200" b="0" i="0" u="none" baseline="0" dirty="0"/>
              <a:t>Watch out for your </a:t>
            </a:r>
            <a:r>
              <a:rPr lang="en" sz="1200" b="1" i="0" u="none" baseline="0" dirty="0"/>
              <a:t>‘visual’ and ‘audio’ home environment</a:t>
            </a:r>
            <a:r>
              <a:rPr lang="en" sz="1200" b="0" i="0" u="none" baseline="0" dirty="0"/>
              <a:t>: don’t give away any sensitive information. Use facilities that let you replace your background or blur it.</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Only share the meeting link with the people invited</a:t>
            </a:r>
            <a:r>
              <a:rPr lang="en" sz="1200" b="0" i="0" u="none" strike="noStrike" kern="1200" baseline="0" dirty="0">
                <a:solidFill>
                  <a:schemeClr val="tx1"/>
                </a:solidFill>
                <a:effectLst/>
                <a:latin typeface="+mn-lt"/>
                <a:ea typeface="+mn-ea"/>
                <a:cs typeface="+mn-cs"/>
              </a:rPr>
              <a:t>, not in public (e.g. Facebook). This stops uninvited guests appearing. Make sure the host can mute everyone’s microphones (disable them), and do so at the start of the meeting, and that the host can determine who can share their screen.</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Make all meetings password-protected</a:t>
            </a:r>
            <a:r>
              <a:rPr lang="en" sz="1200" b="0" i="0" u="none" strike="noStrike" kern="1200" baseline="0" dirty="0">
                <a:solidFill>
                  <a:schemeClr val="tx1"/>
                </a:solidFill>
                <a:effectLst/>
                <a:latin typeface="+mn-lt"/>
                <a:ea typeface="+mn-ea"/>
                <a:cs typeface="+mn-cs"/>
              </a:rPr>
              <a:t>. Use the waiting room function to control guest access.  If you’re the host, make sure you’re the first one in the meeting – don’t grant other participants access before you. </a:t>
            </a:r>
          </a:p>
          <a:p>
            <a:pPr marL="628650" lvl="1" indent="-171450" algn="l" rtl="0">
              <a:buFont typeface="Arial" panose="020B0604020202020204" pitchFamily="34" charset="0"/>
              <a:buChar char="•"/>
            </a:pPr>
            <a:r>
              <a:rPr lang="en" b="0" i="0" u="none" baseline="0" dirty="0"/>
              <a:t>‘Lock’ the event once all of the attendees have arrived to stop intruders entering.</a:t>
            </a:r>
          </a:p>
          <a:p>
            <a:pPr marL="628650" lvl="1" indent="-171450" algn="l" rtl="0">
              <a:buFont typeface="Arial" panose="020B0604020202020204" pitchFamily="34" charset="0"/>
              <a:buChar char="•"/>
            </a:pPr>
            <a:r>
              <a:rPr lang="en" b="0" i="0" u="none" baseline="0" dirty="0"/>
              <a:t>Use your </a:t>
            </a:r>
            <a:r>
              <a:rPr lang="en" b="1" i="0" u="none" baseline="0" dirty="0"/>
              <a:t>headphones</a:t>
            </a:r>
            <a:r>
              <a:rPr lang="en" b="0" i="0" u="none" baseline="0" dirty="0"/>
              <a:t> and turn off any security cameras in your home.</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Use a webcam cover</a:t>
            </a:r>
            <a:r>
              <a:rPr lang="en" sz="1200" b="0" i="0" u="none" strike="noStrike" kern="1200" baseline="0" dirty="0">
                <a:solidFill>
                  <a:schemeClr val="tx1"/>
                </a:solidFill>
                <a:effectLst/>
                <a:latin typeface="+mn-lt"/>
                <a:ea typeface="+mn-ea"/>
                <a:cs typeface="+mn-cs"/>
              </a:rPr>
              <a:t>. Make sure your webcam is always covered when you’re not using it. </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Ensure your </a:t>
            </a:r>
            <a:r>
              <a:rPr lang="en" sz="1200" b="1" i="0" u="none" strike="noStrike" kern="1200" baseline="0" dirty="0">
                <a:solidFill>
                  <a:schemeClr val="tx1"/>
                </a:solidFill>
                <a:effectLst/>
                <a:latin typeface="+mn-lt"/>
                <a:ea typeface="+mn-ea"/>
                <a:cs typeface="+mn-cs"/>
              </a:rPr>
              <a:t>data is well protected</a:t>
            </a:r>
            <a:r>
              <a:rPr lang="en" sz="1200" b="0" i="0" u="none" strike="noStrike" kern="1200" baseline="0" dirty="0">
                <a:solidFill>
                  <a:schemeClr val="tx1"/>
                </a:solidFill>
                <a:effectLst/>
                <a:latin typeface="+mn-lt"/>
                <a:ea typeface="+mn-ea"/>
                <a:cs typeface="+mn-cs"/>
              </a:rPr>
              <a:t>:</a:t>
            </a:r>
          </a:p>
          <a:p>
            <a:pPr lvl="2" algn="l" rtl="0"/>
            <a:r>
              <a:rPr lang="en" sz="1200" b="0" i="0" u="none" strike="noStrike" kern="1200" baseline="0" dirty="0">
                <a:solidFill>
                  <a:schemeClr val="tx1"/>
                </a:solidFill>
                <a:effectLst/>
                <a:latin typeface="+mn-lt"/>
                <a:ea typeface="+mn-ea"/>
                <a:cs typeface="+mn-cs"/>
              </a:rPr>
              <a:t>-   You may need extra security if sharing very sensitive data.  For more information, look at </a:t>
            </a:r>
            <a:r>
              <a:rPr lang="en" sz="1200" b="1" i="0" u="none" strike="noStrike" kern="1200" baseline="0" dirty="0">
                <a:solidFill>
                  <a:schemeClr val="tx1"/>
                </a:solidFill>
                <a:effectLst/>
                <a:latin typeface="+mn-lt"/>
                <a:ea typeface="+mn-ea"/>
                <a:cs typeface="+mn-cs"/>
              </a:rPr>
              <a:t>specifications and settings</a:t>
            </a:r>
            <a:r>
              <a:rPr lang="en" sz="1200" b="0" i="0" u="none" strike="noStrike" kern="1200" baseline="0" dirty="0">
                <a:solidFill>
                  <a:schemeClr val="tx1"/>
                </a:solidFill>
                <a:effectLst/>
                <a:latin typeface="+mn-lt"/>
                <a:ea typeface="+mn-ea"/>
                <a:cs typeface="+mn-cs"/>
              </a:rPr>
              <a:t>.  </a:t>
            </a:r>
          </a:p>
          <a:p>
            <a:pPr marL="1085850" lvl="2" indent="-171450" algn="l" rtl="0">
              <a:buFontTx/>
              <a:buChar char="-"/>
            </a:pPr>
            <a:r>
              <a:rPr lang="en" sz="1200" b="0" i="0" u="none" strike="noStrike" kern="1200" baseline="0" dirty="0">
                <a:solidFill>
                  <a:schemeClr val="tx1"/>
                </a:solidFill>
                <a:effectLst/>
                <a:latin typeface="+mn-lt"/>
                <a:ea typeface="+mn-ea"/>
                <a:cs typeface="+mn-cs"/>
              </a:rPr>
              <a:t>Ask your employer to create </a:t>
            </a:r>
            <a:r>
              <a:rPr lang="en" sz="1200" b="1" i="0" u="none" strike="noStrike" kern="1200" baseline="0" dirty="0">
                <a:solidFill>
                  <a:schemeClr val="tx1"/>
                </a:solidFill>
                <a:effectLst/>
                <a:latin typeface="+mn-lt"/>
                <a:ea typeface="+mn-ea"/>
                <a:cs typeface="+mn-cs"/>
              </a:rPr>
              <a:t>secure communication channels </a:t>
            </a:r>
            <a:r>
              <a:rPr lang="en" sz="1200" b="0" i="0" u="none" strike="noStrike" kern="1200" baseline="0" dirty="0">
                <a:solidFill>
                  <a:schemeClr val="tx1"/>
                </a:solidFill>
                <a:effectLst/>
                <a:latin typeface="+mn-lt"/>
                <a:ea typeface="+mn-ea"/>
                <a:cs typeface="+mn-cs"/>
              </a:rPr>
              <a:t>if you share a lot of confidential information with colleagues.</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If you </a:t>
            </a:r>
            <a:r>
              <a:rPr lang="en" sz="1200" b="1" i="0" u="none" strike="noStrike" kern="1200" baseline="0" dirty="0">
                <a:solidFill>
                  <a:schemeClr val="tx1"/>
                </a:solidFill>
                <a:effectLst/>
                <a:latin typeface="+mn-lt"/>
                <a:ea typeface="+mn-ea"/>
                <a:cs typeface="+mn-cs"/>
              </a:rPr>
              <a:t>share your screen or files, or record a meeting</a:t>
            </a:r>
            <a:r>
              <a:rPr lang="en" sz="1200" b="0" i="0" u="none" strike="noStrike" kern="1200" baseline="0" dirty="0">
                <a:solidFill>
                  <a:schemeClr val="tx1"/>
                </a:solidFill>
                <a:effectLst/>
                <a:latin typeface="+mn-lt"/>
                <a:ea typeface="+mn-ea"/>
                <a:cs typeface="+mn-cs"/>
              </a:rPr>
              <a:t>: make sure you do it in a controlled way. Know who else is watching or listening.  Be careful if sharing your full screen or individual application.</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Think about how sensitive the information is before sharing your screen.  </a:t>
            </a:r>
            <a:r>
              <a:rPr lang="en" sz="1200" b="1" i="0" u="none" strike="noStrike" kern="1200" baseline="0" dirty="0">
                <a:solidFill>
                  <a:schemeClr val="tx1"/>
                </a:solidFill>
                <a:effectLst/>
                <a:latin typeface="+mn-lt"/>
                <a:ea typeface="+mn-ea"/>
                <a:cs typeface="+mn-cs"/>
              </a:rPr>
              <a:t>Do not discuss any information you wouldn’t share by phone</a:t>
            </a:r>
            <a:r>
              <a:rPr lang="en" sz="1200" b="0" i="0" u="none" strike="noStrike" kern="1200" baseline="0" dirty="0">
                <a:solidFill>
                  <a:schemeClr val="tx1"/>
                </a:solidFill>
                <a:effectLst/>
                <a:latin typeface="+mn-lt"/>
                <a:ea typeface="+mn-ea"/>
                <a:cs typeface="+mn-cs"/>
              </a:rPr>
              <a:t>.</a:t>
            </a:r>
            <a:endParaRPr lang="en" sz="1200" b="0" i="0" u="none" strike="noStrike" kern="1200" dirty="0">
              <a:solidFill>
                <a:schemeClr val="tx1"/>
              </a:solidFill>
              <a:effectLst/>
              <a:latin typeface="+mn-lt"/>
              <a:ea typeface="+mn-ea"/>
              <a:cs typeface="+mn-cs"/>
            </a:endParaRPr>
          </a:p>
          <a:p>
            <a:pPr marL="628650" lvl="1" indent="-171450" algn="l" rtl="0">
              <a:buFont typeface="Arial" panose="020B0604020202020204" pitchFamily="34" charset="0"/>
              <a:buChar char="•"/>
            </a:pPr>
            <a:endParaRPr lang="en" sz="1200" b="1" i="0" u="none" strike="noStrike" kern="1200" dirty="0">
              <a:solidFill>
                <a:schemeClr val="tx1"/>
              </a:solidFill>
              <a:effectLst/>
              <a:latin typeface="+mn-lt"/>
              <a:ea typeface="+mn-ea"/>
              <a:cs typeface="+mn-cs"/>
            </a:endParaRPr>
          </a:p>
          <a:p>
            <a:pPr algn="l" rtl="0"/>
            <a:endParaRPr lang="en" b="0" dirty="0"/>
          </a:p>
          <a:p>
            <a:pPr marL="171450" indent="-171450" algn="l" rtl="0">
              <a:buFont typeface="Arial" panose="020B0604020202020204" pitchFamily="34" charset="0"/>
              <a:buChar char="•"/>
            </a:pPr>
            <a:endParaRPr lang="en" b="0" dirty="0"/>
          </a:p>
          <a:p>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11</a:t>
            </a:fld>
            <a:endParaRPr lang="en-GB"/>
          </a:p>
        </p:txBody>
      </p:sp>
    </p:spTree>
    <p:extLst>
      <p:ext uri="{BB962C8B-B14F-4D97-AF65-F5344CB8AC3E}">
        <p14:creationId xmlns:p14="http://schemas.microsoft.com/office/powerpoint/2010/main" val="2890727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algn="l" rtl="0"/>
            <a:r>
              <a:rPr lang="en" b="0" i="1" u="none" baseline="0" dirty="0"/>
              <a:t>(Sources: www.safeonweb.be &amp; </a:t>
            </a:r>
            <a:r>
              <a:rPr lang="en" sz="1200" b="0" i="1" u="none" kern="1200" baseline="0" dirty="0">
                <a:solidFill>
                  <a:schemeClr val="tx1"/>
                </a:solidFill>
                <a:effectLst/>
                <a:latin typeface="+mn-lt"/>
                <a:ea typeface="+mn-ea"/>
                <a:cs typeface="+mn-cs"/>
              </a:rPr>
              <a:t>US Department of Homeland Security</a:t>
            </a:r>
            <a:r>
              <a:rPr lang="en" b="0" i="1" u="none" baseline="0" dirty="0"/>
              <a:t>)</a:t>
            </a:r>
          </a:p>
          <a:p>
            <a:endParaRPr lang="en" noProof="0" dirty="0"/>
          </a:p>
          <a:p>
            <a:pPr algn="l" rtl="0"/>
            <a:r>
              <a:rPr lang="en" b="1" i="0" u="none" baseline="0" dirty="0"/>
              <a:t>Hosting online video conferences safely:</a:t>
            </a:r>
          </a:p>
          <a:p>
            <a:endParaRPr lang="en" noProof="0" dirty="0"/>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Ensure your </a:t>
            </a:r>
            <a:r>
              <a:rPr lang="en" sz="1200" b="1" i="0" u="none" strike="noStrike" kern="1200" baseline="0" dirty="0">
                <a:solidFill>
                  <a:schemeClr val="tx1"/>
                </a:solidFill>
                <a:effectLst/>
                <a:latin typeface="+mn-lt"/>
                <a:ea typeface="+mn-ea"/>
                <a:cs typeface="+mn-cs"/>
              </a:rPr>
              <a:t>data is well protected</a:t>
            </a:r>
            <a:r>
              <a:rPr lang="en" sz="1200" b="0" i="0" u="none" strike="noStrike" kern="1200" baseline="0" dirty="0">
                <a:solidFill>
                  <a:schemeClr val="tx1"/>
                </a:solidFill>
                <a:effectLst/>
                <a:latin typeface="+mn-lt"/>
                <a:ea typeface="+mn-ea"/>
                <a:cs typeface="+mn-cs"/>
              </a:rPr>
              <a:t>.</a:t>
            </a:r>
          </a:p>
          <a:p>
            <a:pPr lvl="2" algn="l" rtl="0"/>
            <a:r>
              <a:rPr lang="en" sz="1200" b="0" i="0" u="none" strike="noStrike" kern="1200" baseline="0" dirty="0">
                <a:solidFill>
                  <a:schemeClr val="tx1"/>
                </a:solidFill>
                <a:effectLst/>
                <a:latin typeface="+mn-lt"/>
                <a:ea typeface="+mn-ea"/>
                <a:cs typeface="+mn-cs"/>
              </a:rPr>
              <a:t>-   You may need extra security if sharing very sensitive information.  For more information, look at </a:t>
            </a:r>
            <a:r>
              <a:rPr lang="en" sz="1200" b="1" i="0" u="none" strike="noStrike" kern="1200" baseline="0" dirty="0">
                <a:solidFill>
                  <a:schemeClr val="tx1"/>
                </a:solidFill>
                <a:effectLst/>
                <a:latin typeface="+mn-lt"/>
                <a:ea typeface="+mn-ea"/>
                <a:cs typeface="+mn-cs"/>
              </a:rPr>
              <a:t>specifications and settings</a:t>
            </a:r>
            <a:r>
              <a:rPr lang="en" sz="1200" b="0" i="0" u="none" strike="noStrike" kern="1200" baseline="0" dirty="0">
                <a:solidFill>
                  <a:schemeClr val="tx1"/>
                </a:solidFill>
                <a:effectLst/>
                <a:latin typeface="+mn-lt"/>
                <a:ea typeface="+mn-ea"/>
                <a:cs typeface="+mn-cs"/>
              </a:rPr>
              <a:t>.  </a:t>
            </a:r>
          </a:p>
          <a:p>
            <a:pPr marL="1085850" lvl="2" indent="-171450" algn="l" rtl="0">
              <a:buFontTx/>
              <a:buChar char="-"/>
            </a:pPr>
            <a:r>
              <a:rPr lang="en" sz="1200" b="0" i="0" u="none" strike="noStrike" kern="1200" baseline="0" dirty="0">
                <a:solidFill>
                  <a:schemeClr val="tx1"/>
                </a:solidFill>
                <a:effectLst/>
                <a:latin typeface="+mn-lt"/>
                <a:ea typeface="+mn-ea"/>
                <a:cs typeface="+mn-cs"/>
              </a:rPr>
              <a:t>Ask your employer to create </a:t>
            </a:r>
            <a:r>
              <a:rPr lang="en" sz="1200" b="1" i="0" u="none" strike="noStrike" kern="1200" baseline="0" dirty="0">
                <a:solidFill>
                  <a:schemeClr val="tx1"/>
                </a:solidFill>
                <a:effectLst/>
                <a:latin typeface="+mn-lt"/>
                <a:ea typeface="+mn-ea"/>
                <a:cs typeface="+mn-cs"/>
              </a:rPr>
              <a:t>secure communication channels </a:t>
            </a:r>
            <a:r>
              <a:rPr lang="en" sz="1200" b="0" i="0" u="none" strike="noStrike" kern="1200" baseline="0" dirty="0">
                <a:solidFill>
                  <a:schemeClr val="tx1"/>
                </a:solidFill>
                <a:effectLst/>
                <a:latin typeface="+mn-lt"/>
                <a:ea typeface="+mn-ea"/>
                <a:cs typeface="+mn-cs"/>
              </a:rPr>
              <a:t>if you share a lot of confidential information with colleagues.</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If you </a:t>
            </a:r>
            <a:r>
              <a:rPr lang="en" sz="1200" b="1" i="0" u="none" strike="noStrike" kern="1200" baseline="0" dirty="0">
                <a:solidFill>
                  <a:schemeClr val="tx1"/>
                </a:solidFill>
                <a:effectLst/>
                <a:latin typeface="+mn-lt"/>
                <a:ea typeface="+mn-ea"/>
                <a:cs typeface="+mn-cs"/>
              </a:rPr>
              <a:t>share your screen or files, or record a meeting</a:t>
            </a:r>
            <a:r>
              <a:rPr lang="en" sz="1200" b="0" i="0" u="none" strike="noStrike" kern="1200" baseline="0" dirty="0">
                <a:solidFill>
                  <a:schemeClr val="tx1"/>
                </a:solidFill>
                <a:effectLst/>
                <a:latin typeface="+mn-lt"/>
                <a:ea typeface="+mn-ea"/>
                <a:cs typeface="+mn-cs"/>
              </a:rPr>
              <a:t>: make sure you do it in a controlled way. Know who else is watching or listening.  Be careful if sharing your full screen or individual application.</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Think about how sensitive the information is before sharing your screen.  </a:t>
            </a:r>
            <a:r>
              <a:rPr lang="en" sz="1200" b="1" i="0" u="none" strike="noStrike" kern="1200" baseline="0" dirty="0">
                <a:solidFill>
                  <a:schemeClr val="tx1"/>
                </a:solidFill>
                <a:effectLst/>
                <a:latin typeface="+mn-lt"/>
                <a:ea typeface="+mn-ea"/>
                <a:cs typeface="+mn-cs"/>
              </a:rPr>
              <a:t>Do not discuss any information you wouldn’t share by phone</a:t>
            </a:r>
            <a:r>
              <a:rPr lang="en" sz="1200" b="0" i="0" u="none" strike="noStrike" kern="1200" baseline="0" dirty="0">
                <a:solidFill>
                  <a:schemeClr val="tx1"/>
                </a:solidFill>
                <a:effectLst/>
                <a:latin typeface="+mn-lt"/>
                <a:ea typeface="+mn-ea"/>
                <a:cs typeface="+mn-cs"/>
              </a:rPr>
              <a:t>.</a:t>
            </a:r>
            <a:endParaRPr lang="en" sz="1200" b="0" i="0" u="none" strike="noStrike" kern="1200" dirty="0">
              <a:solidFill>
                <a:schemeClr val="tx1"/>
              </a:solidFill>
              <a:effectLst/>
              <a:latin typeface="+mn-lt"/>
              <a:ea typeface="+mn-ea"/>
              <a:cs typeface="+mn-cs"/>
            </a:endParaRPr>
          </a:p>
          <a:p>
            <a:pPr marL="628650" lvl="1" indent="-171450" algn="l" rtl="0">
              <a:buFont typeface="Arial" panose="020B0604020202020204" pitchFamily="34" charset="0"/>
              <a:buChar char="•"/>
            </a:pPr>
            <a:endParaRPr lang="en" sz="12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endParaRPr lang="en" b="0" dirty="0"/>
          </a:p>
          <a:p>
            <a:pPr marL="171450" indent="-171450" algn="l" rtl="0">
              <a:buFont typeface="Arial" panose="020B0604020202020204" pitchFamily="34" charset="0"/>
              <a:buChar char="•"/>
            </a:pPr>
            <a:endParaRPr lang="en" b="0" dirty="0"/>
          </a:p>
          <a:p>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12</a:t>
            </a:fld>
            <a:endParaRPr lang="en-GB"/>
          </a:p>
        </p:txBody>
      </p:sp>
    </p:spTree>
    <p:extLst>
      <p:ext uri="{BB962C8B-B14F-4D97-AF65-F5344CB8AC3E}">
        <p14:creationId xmlns:p14="http://schemas.microsoft.com/office/powerpoint/2010/main" val="2129198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marL="0" indent="0" algn="l" rtl="0">
              <a:spcAft>
                <a:spcPts val="600"/>
              </a:spcAft>
              <a:buNone/>
            </a:pPr>
            <a:r>
              <a:rPr lang="en" b="1" i="0" u="none" baseline="0" dirty="0">
                <a:solidFill>
                  <a:srgbClr val="404040"/>
                </a:solidFill>
                <a:latin typeface="Avenir Heavy"/>
                <a:cs typeface="Avenir Heavy"/>
              </a:rPr>
              <a:t>Stay alert and let your employer know about any issues immediately:</a:t>
            </a:r>
          </a:p>
          <a:p>
            <a:endParaRPr lang="en" b="0" dirty="0"/>
          </a:p>
          <a:p>
            <a:pPr marL="171450" indent="-171450" algn="l" rtl="0">
              <a:buFont typeface="Arial" panose="020B0604020202020204" pitchFamily="34" charset="0"/>
              <a:buChar char="•"/>
            </a:pPr>
            <a:r>
              <a:rPr lang="en" b="0" i="0" u="none" baseline="0" dirty="0"/>
              <a:t>Smartphone, laptop or tablet lost or stolen?</a:t>
            </a:r>
          </a:p>
          <a:p>
            <a:pPr marL="171450" indent="-171450" algn="l" rtl="0">
              <a:buFont typeface="Arial" panose="020B0604020202020204" pitchFamily="34" charset="0"/>
              <a:buChar char="•"/>
            </a:pPr>
            <a:r>
              <a:rPr lang="en" b="0" i="0" u="none" baseline="0" dirty="0"/>
              <a:t>Suspicious message?</a:t>
            </a:r>
          </a:p>
          <a:p>
            <a:pPr marL="171450" indent="-171450" algn="l" rtl="0">
              <a:buFont typeface="Arial" panose="020B0604020202020204" pitchFamily="34" charset="0"/>
              <a:buChar char="•"/>
            </a:pPr>
            <a:r>
              <a:rPr lang="en" b="0" i="0" u="none" baseline="0" dirty="0"/>
              <a:t>Clicked on a link or attachment in a suspicious e-mail? </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b="0" i="0" u="none" baseline="0" dirty="0"/>
              <a:t>Important information lost/stolen?</a:t>
            </a:r>
          </a:p>
          <a:p>
            <a:pPr marL="171450" indent="-171450" algn="l" rtl="0">
              <a:buFont typeface="Arial" panose="020B0604020202020204" pitchFamily="34" charset="0"/>
              <a:buChar char="•"/>
            </a:pPr>
            <a:r>
              <a:rPr lang="en" b="0" i="0" u="none" baseline="0" dirty="0"/>
              <a:t>Password hacked?</a:t>
            </a:r>
          </a:p>
          <a:p>
            <a:endParaRPr lang="en" noProof="0" dirty="0"/>
          </a:p>
          <a:p>
            <a:pPr algn="l" rtl="0"/>
            <a:r>
              <a:rPr lang="en" b="0" i="0" u="none" baseline="0" dirty="0"/>
              <a:t>Flag any suspicious messages to verdacht@safeonweb.be as well.  The CCB will block links to malicious websites to stop you and everyone else falling victim. If a suspicious message appears to come from your bank, you should also send it to your bank’s phishing mailbox.</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13</a:t>
            </a:fld>
            <a:endParaRPr lang="en-GB"/>
          </a:p>
        </p:txBody>
      </p:sp>
    </p:spTree>
    <p:extLst>
      <p:ext uri="{BB962C8B-B14F-4D97-AF65-F5344CB8AC3E}">
        <p14:creationId xmlns:p14="http://schemas.microsoft.com/office/powerpoint/2010/main" val="1954938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baseline="0"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14</a:t>
            </a:fld>
            <a:endParaRPr lang="en-GB"/>
          </a:p>
        </p:txBody>
      </p:sp>
    </p:spTree>
    <p:extLst>
      <p:ext uri="{BB962C8B-B14F-4D97-AF65-F5344CB8AC3E}">
        <p14:creationId xmlns:p14="http://schemas.microsoft.com/office/powerpoint/2010/main" val="1874659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0" algn="l" rtl="0"/>
            <a:r>
              <a:rPr lang="en" sz="1200" b="0" i="0" u="none" kern="1200" baseline="0" dirty="0">
                <a:solidFill>
                  <a:schemeClr val="tx1"/>
                </a:solidFill>
                <a:effectLst/>
                <a:latin typeface="+mn-lt"/>
                <a:ea typeface="+mn-ea"/>
                <a:cs typeface="+mn-cs"/>
              </a:rPr>
              <a:t>What do you think?</a:t>
            </a:r>
            <a:endParaRPr lang="en" sz="1200" kern="1200" noProof="0" dirty="0">
              <a:solidFill>
                <a:schemeClr val="tx1"/>
              </a:solidFill>
              <a:effectLst/>
              <a:latin typeface="+mn-lt"/>
              <a:ea typeface="+mn-ea"/>
              <a:cs typeface="+mn-cs"/>
            </a:endParaRPr>
          </a:p>
          <a:p>
            <a:pPr lvl="0" algn="l" rtl="0"/>
            <a:r>
              <a:rPr lang="en" sz="1200" b="0" i="0" u="none" kern="1200" baseline="0" dirty="0">
                <a:solidFill>
                  <a:schemeClr val="tx1"/>
                </a:solidFill>
                <a:effectLst/>
                <a:latin typeface="+mn-lt"/>
                <a:ea typeface="+mn-ea"/>
                <a:cs typeface="+mn-cs"/>
              </a:rPr>
              <a:t>Any comments?</a:t>
            </a:r>
          </a:p>
          <a:p>
            <a:pPr lvl="0" algn="l" rtl="0"/>
            <a:r>
              <a:rPr lang="en" sz="1200" b="0" i="0" u="none" kern="1200" baseline="0" dirty="0">
                <a:solidFill>
                  <a:schemeClr val="tx1"/>
                </a:solidFill>
                <a:effectLst/>
                <a:latin typeface="+mn-lt"/>
                <a:ea typeface="+mn-ea"/>
                <a:cs typeface="+mn-cs"/>
              </a:rPr>
              <a:t>What do you remember?</a:t>
            </a:r>
          </a:p>
          <a:p>
            <a:pPr lvl="0" algn="l" rtl="0"/>
            <a:r>
              <a:rPr lang="en" sz="1200" b="0" i="0" u="none" kern="1200" baseline="0" dirty="0">
                <a:solidFill>
                  <a:schemeClr val="tx1"/>
                </a:solidFill>
                <a:effectLst/>
                <a:latin typeface="+mn-lt"/>
                <a:ea typeface="+mn-ea"/>
                <a:cs typeface="+mn-cs"/>
              </a:rPr>
              <a:t>What will be the first action you take after this presentation?</a:t>
            </a:r>
          </a:p>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15</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16</a:t>
            </a:fld>
            <a:endParaRPr lang="en-GB"/>
          </a:p>
        </p:txBody>
      </p:sp>
    </p:spTree>
    <p:extLst>
      <p:ext uri="{BB962C8B-B14F-4D97-AF65-F5344CB8AC3E}">
        <p14:creationId xmlns:p14="http://schemas.microsoft.com/office/powerpoint/2010/main" val="9193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numCol="2" spcCol="180000">
            <a:normAutofit fontScale="92500" lnSpcReduction="20000"/>
          </a:bodyPr>
          <a:lstStyle/>
          <a:p>
            <a:pPr algn="l" rtl="0"/>
            <a:r>
              <a:rPr lang="en" b="1" i="0" u="none" baseline="0" dirty="0"/>
              <a:t>Useful links:</a:t>
            </a:r>
          </a:p>
          <a:p>
            <a:endParaRPr lang="en" b="1" noProof="0" dirty="0"/>
          </a:p>
          <a:p>
            <a:pPr algn="l" rtl="0"/>
            <a:r>
              <a:rPr lang="en" b="1" i="0" u="none" baseline="0" dirty="0"/>
              <a:t>Centre for Cybersecurity Belgium (CCB):</a:t>
            </a:r>
          </a:p>
          <a:p>
            <a:endParaRPr lang="en" b="1" noProof="0" dirty="0"/>
          </a:p>
          <a:p>
            <a:pPr algn="l" rtl="0">
              <a:spcAft>
                <a:spcPts val="600"/>
              </a:spcAft>
              <a:buFontTx/>
              <a:buChar char="-"/>
            </a:pPr>
            <a:r>
              <a:rPr lang="en" b="0" i="0" u="none" baseline="0" dirty="0">
                <a:solidFill>
                  <a:srgbClr val="404040"/>
                </a:solidFill>
                <a:latin typeface="Avenir Heavy"/>
                <a:cs typeface="Avenir Heavy"/>
                <a:hlinkClick r:id="rId3"/>
              </a:rPr>
              <a:t>www.safeonweb.be</a:t>
            </a:r>
            <a:r>
              <a:rPr lang="en" b="0" i="0" u="none" baseline="0" dirty="0">
                <a:solidFill>
                  <a:srgbClr val="404040"/>
                </a:solidFill>
                <a:latin typeface="Avenir Heavy"/>
                <a:cs typeface="Avenir Heavy"/>
              </a:rPr>
              <a:t>: the Centre for Cybersecurity Belgium (CCB) website, with practical security tips and tests.</a:t>
            </a:r>
          </a:p>
          <a:p>
            <a:pPr algn="l" rtl="0">
              <a:spcAft>
                <a:spcPts val="600"/>
              </a:spcAft>
              <a:buFontTx/>
              <a:buChar char="-"/>
            </a:pPr>
            <a:r>
              <a:rPr lang="en" b="0" i="0" u="none" baseline="0" dirty="0">
                <a:latin typeface="Avenir Heavy"/>
                <a:cs typeface="Avenir Heavy"/>
                <a:hlinkClick r:id="rId4"/>
              </a:rPr>
              <a:t>suspicious@safeonweb.be</a:t>
            </a:r>
            <a:r>
              <a:rPr lang="en" b="0" i="0" u="none" baseline="0" dirty="0">
                <a:latin typeface="Avenir Heavy"/>
                <a:cs typeface="Avenir Heavy"/>
              </a:rPr>
              <a:t>: send suspicious messages (e-mails, text messages, etc.) to this address.  The CCB can take suspicious links offline.</a:t>
            </a:r>
          </a:p>
          <a:p>
            <a:pPr algn="l" rtl="0">
              <a:spcAft>
                <a:spcPts val="600"/>
              </a:spcAft>
              <a:buFontTx/>
              <a:buChar char="-"/>
            </a:pPr>
            <a:r>
              <a:rPr lang="en" sz="1200" b="0" i="0" u="sng" kern="1200" baseline="0" dirty="0">
                <a:solidFill>
                  <a:schemeClr val="tx1"/>
                </a:solidFill>
                <a:effectLst/>
                <a:latin typeface="+mn-lt"/>
                <a:ea typeface="+mn-ea"/>
                <a:cs typeface="+mn-cs"/>
                <a:hlinkClick r:id="rId5"/>
              </a:rPr>
              <a:t>Test your digital health now!</a:t>
            </a:r>
            <a:r>
              <a:rPr lang="en" sz="1200" b="0" i="0" u="none" kern="1200" baseline="0" dirty="0">
                <a:solidFill>
                  <a:schemeClr val="tx1"/>
                </a:solidFill>
                <a:effectLst/>
                <a:latin typeface="+mn-lt"/>
                <a:ea typeface="+mn-ea"/>
                <a:cs typeface="+mn-cs"/>
              </a:rPr>
              <a:t>: </a:t>
            </a:r>
            <a:r>
              <a:rPr lang="en" sz="1200" b="0" i="0" u="none" strike="noStrike" kern="1200" baseline="0" dirty="0">
                <a:solidFill>
                  <a:schemeClr val="tx1"/>
                </a:solidFill>
                <a:effectLst/>
                <a:latin typeface="+mn-lt"/>
                <a:ea typeface="+mn-ea"/>
                <a:cs typeface="+mn-cs"/>
              </a:rPr>
              <a:t>Take the test and see whether your digital health needs a bit of a boost. You’ll be asked 15 questions about updates, back-ups, phishing, virus scans and passwords.</a:t>
            </a:r>
          </a:p>
          <a:p>
            <a:pPr marL="0" indent="0" algn="l" rtl="0">
              <a:buFontTx/>
              <a:buNone/>
            </a:pPr>
            <a:r>
              <a:rPr lang="en" b="0" i="0" u="sng" baseline="0" dirty="0">
                <a:solidFill>
                  <a:srgbClr val="404040"/>
                </a:solidFill>
                <a:hlinkClick r:id="rId6"/>
              </a:rPr>
              <a:t>-Webinar</a:t>
            </a:r>
            <a:r>
              <a:rPr lang="en" b="0" i="0" u="sng" baseline="0" dirty="0">
                <a:hlinkClick r:id="rId6"/>
              </a:rPr>
              <a:t>s on cyber security</a:t>
            </a:r>
            <a:r>
              <a:rPr lang="en" b="0" i="0" u="none" baseline="0" dirty="0"/>
              <a:t> (DU/FR): </a:t>
            </a:r>
            <a:r>
              <a:rPr lang="en" sz="1200" b="0" i="0" u="none" strike="noStrike" kern="1200" baseline="0" dirty="0">
                <a:solidFill>
                  <a:schemeClr val="tx1"/>
                </a:solidFill>
                <a:effectLst/>
                <a:latin typeface="+mn-lt"/>
                <a:ea typeface="+mn-ea"/>
                <a:cs typeface="+mn-cs"/>
              </a:rPr>
              <a:t>These webinars can raise organisations’ awareness of the most significant cyber threats and offer practical advice on protecting yourself and your customers’ information. These webinars are aimed at informing management and all employees involved in digital security.</a:t>
            </a:r>
          </a:p>
          <a:p>
            <a:pPr marL="0" indent="0" algn="l" rtl="0">
              <a:buFontTx/>
              <a:buNone/>
            </a:pPr>
            <a:r>
              <a:rPr lang="en" sz="1200" b="0" i="0" u="none" strike="noStrike" kern="1200" baseline="0" dirty="0">
                <a:solidFill>
                  <a:schemeClr val="tx1"/>
                </a:solidFill>
                <a:effectLst/>
                <a:latin typeface="+mn-lt"/>
                <a:ea typeface="+mn-ea"/>
                <a:cs typeface="+mn-cs"/>
              </a:rPr>
              <a:t> </a:t>
            </a:r>
          </a:p>
          <a:p>
            <a:pPr marL="0" indent="0" algn="l" rtl="0">
              <a:buFontTx/>
              <a:buNone/>
            </a:pPr>
            <a:r>
              <a:rPr lang="en" sz="1200" b="1" i="0" u="none" strike="noStrike" kern="1200" baseline="0" dirty="0">
                <a:solidFill>
                  <a:schemeClr val="tx1"/>
                </a:solidFill>
                <a:effectLst/>
                <a:latin typeface="+mn-lt"/>
                <a:ea typeface="+mn-ea"/>
                <a:cs typeface="+mn-cs"/>
              </a:rPr>
              <a:t>Europol:</a:t>
            </a:r>
            <a:r>
              <a:rPr lang="en" sz="1200" b="0" i="0" u="none" strike="noStrike" kern="1200" baseline="0" dirty="0">
                <a:solidFill>
                  <a:schemeClr val="tx1"/>
                </a:solidFill>
                <a:effectLst/>
                <a:latin typeface="+mn-lt"/>
                <a:ea typeface="+mn-ea"/>
                <a:cs typeface="+mn-cs"/>
              </a:rPr>
              <a:t> </a:t>
            </a:r>
          </a:p>
          <a:p>
            <a:pPr marL="0" indent="0" algn="l" rtl="0">
              <a:buFontTx/>
              <a:buNone/>
            </a:pPr>
            <a:endParaRPr lang="en" sz="1200" b="0" i="0" u="none" strike="noStrike" kern="1200" baseline="0" dirty="0">
              <a:solidFill>
                <a:schemeClr val="tx1"/>
              </a:solidFill>
              <a:effectLst/>
              <a:latin typeface="+mn-lt"/>
              <a:ea typeface="+mn-ea"/>
              <a:cs typeface="+mn-cs"/>
              <a:hlinkClick r:id="rId7"/>
            </a:endParaRPr>
          </a:p>
          <a:p>
            <a:pPr marL="0" indent="0" algn="l" rtl="0">
              <a:buFontTx/>
              <a:buNone/>
            </a:pPr>
            <a:r>
              <a:rPr lang="en" sz="1200" b="0" i="0" u="sng" kern="1200" baseline="0" dirty="0">
                <a:solidFill>
                  <a:schemeClr val="tx1"/>
                </a:solidFill>
                <a:effectLst/>
                <a:latin typeface="+mn-lt"/>
                <a:ea typeface="+mn-ea"/>
                <a:cs typeface="+mn-cs"/>
                <a:hlinkClick r:id="rId7"/>
              </a:rPr>
              <a:t>https://www.europol.europa.eu/staying-safe-during-covid-19-what-you-need-to-know</a:t>
            </a:r>
            <a:r>
              <a:rPr lang="en" sz="1200" b="0" i="0" u="none" kern="1200" baseline="0" dirty="0">
                <a:solidFill>
                  <a:schemeClr val="tx1"/>
                </a:solidFill>
                <a:effectLst/>
                <a:latin typeface="+mn-lt"/>
                <a:ea typeface="+mn-ea"/>
                <a:cs typeface="+mn-cs"/>
              </a:rPr>
              <a:t> contains four practical infographics on Covid-19:</a:t>
            </a:r>
          </a:p>
          <a:p>
            <a:pPr marL="628650" lvl="1" indent="-171450" algn="l" rtl="0">
              <a:buFontTx/>
              <a:buChar char="-"/>
            </a:pPr>
            <a:r>
              <a:rPr lang="en" sz="1200" b="0" i="0" u="none" strike="noStrike" kern="1200" baseline="0" dirty="0">
                <a:solidFill>
                  <a:schemeClr val="tx1"/>
                </a:solidFill>
                <a:effectLst/>
                <a:latin typeface="+mn-lt"/>
                <a:ea typeface="+mn-ea"/>
                <a:cs typeface="+mn-cs"/>
              </a:rPr>
              <a:t>You can go outside again, criminals can too</a:t>
            </a:r>
            <a:endParaRPr lang="en" sz="1200" b="0" i="0" u="none" strike="noStrike" kern="1200" dirty="0">
              <a:solidFill>
                <a:schemeClr val="tx1"/>
              </a:solidFill>
              <a:effectLst/>
              <a:latin typeface="+mn-lt"/>
              <a:ea typeface="+mn-ea"/>
              <a:cs typeface="+mn-cs"/>
            </a:endParaRPr>
          </a:p>
          <a:p>
            <a:pPr marL="628650" lvl="1" indent="-171450" algn="l" rtl="0">
              <a:buFontTx/>
              <a:buChar char="-"/>
            </a:pPr>
            <a:r>
              <a:rPr lang="en" sz="1200" b="0" i="0" u="none" strike="noStrike" kern="1200" baseline="0" dirty="0">
                <a:solidFill>
                  <a:schemeClr val="tx1"/>
                </a:solidFill>
                <a:effectLst/>
                <a:latin typeface="+mn-lt"/>
                <a:ea typeface="+mn-ea"/>
                <a:cs typeface="+mn-cs"/>
              </a:rPr>
              <a:t>At home, still spending plenty of time online?</a:t>
            </a:r>
          </a:p>
          <a:p>
            <a:pPr marL="628650" lvl="1" indent="-171450" algn="l" rtl="0">
              <a:buFontTx/>
              <a:buChar char="-"/>
            </a:pPr>
            <a:r>
              <a:rPr lang="en" sz="1200" b="0" i="0" u="none" strike="noStrike" kern="1200" baseline="0" dirty="0">
                <a:solidFill>
                  <a:schemeClr val="tx1"/>
                </a:solidFill>
                <a:effectLst/>
                <a:latin typeface="+mn-lt"/>
                <a:ea typeface="+mn-ea"/>
                <a:cs typeface="+mn-cs"/>
              </a:rPr>
              <a:t>Children’s safety, a priority</a:t>
            </a:r>
          </a:p>
          <a:p>
            <a:pPr marL="628650" lvl="1" indent="-171450" algn="l" rtl="0">
              <a:buFontTx/>
              <a:buChar char="-"/>
            </a:pPr>
            <a:r>
              <a:rPr lang="en" sz="1200" b="0" i="0" u="none" strike="noStrike" kern="1200" baseline="0" dirty="0">
                <a:solidFill>
                  <a:schemeClr val="tx1"/>
                </a:solidFill>
                <a:effectLst/>
                <a:latin typeface="+mn-lt"/>
                <a:ea typeface="+mn-ea"/>
                <a:cs typeface="+mn-cs"/>
              </a:rPr>
              <a:t>Protect your finances</a:t>
            </a:r>
            <a:endParaRPr lang="en" sz="1200" b="0" i="0" u="none" strike="noStrike" kern="1200" dirty="0">
              <a:solidFill>
                <a:schemeClr val="tx1"/>
              </a:solidFill>
              <a:effectLst/>
              <a:latin typeface="+mn-lt"/>
              <a:ea typeface="+mn-ea"/>
              <a:cs typeface="+mn-cs"/>
            </a:endParaRPr>
          </a:p>
          <a:p>
            <a:pPr marL="0" lvl="0" indent="0">
              <a:buFontTx/>
              <a:buNone/>
            </a:pPr>
            <a:endParaRPr lang="en" sz="1200" b="0" i="0" u="none" strike="noStrike" kern="1200" baseline="0" dirty="0">
              <a:solidFill>
                <a:schemeClr val="tx1"/>
              </a:solidFill>
              <a:effectLst/>
              <a:latin typeface="+mn-lt"/>
              <a:ea typeface="+mn-ea"/>
              <a:cs typeface="+mn-cs"/>
              <a:hlinkClick r:id="rId8"/>
            </a:endParaRPr>
          </a:p>
          <a:p>
            <a:pPr marL="0" lvl="0" indent="0">
              <a:buFontTx/>
              <a:buNone/>
            </a:pPr>
            <a:r>
              <a:rPr lang="en" b="1" i="0" u="sng" baseline="0" dirty="0">
                <a:hlinkClick r:id="rId8"/>
              </a:rPr>
              <a:t>Febelfin</a:t>
            </a:r>
            <a:r>
              <a:rPr lang="en" b="1" i="0" u="sng" baseline="0" dirty="0"/>
              <a:t> (</a:t>
            </a:r>
            <a:r>
              <a:rPr lang="nl-BE" b="1" u="sng" dirty="0" err="1"/>
              <a:t>only</a:t>
            </a:r>
            <a:r>
              <a:rPr lang="nl-BE" b="1" u="sng" dirty="0"/>
              <a:t> DU/FR)</a:t>
            </a:r>
          </a:p>
          <a:p>
            <a:pPr marL="0" lvl="0" indent="0">
              <a:buFontTx/>
              <a:buNone/>
            </a:pPr>
            <a:r>
              <a:rPr lang="en" b="0" i="0" u="none" baseline="0" dirty="0">
                <a:solidFill>
                  <a:schemeClr val="tx1"/>
                </a:solidFill>
                <a:hlinkClick r:id="rId9"/>
              </a:rPr>
              <a:t/>
            </a:r>
            <a:br>
              <a:rPr lang="en" b="0" i="0" u="none" baseline="0" dirty="0">
                <a:solidFill>
                  <a:schemeClr val="tx1"/>
                </a:solidFill>
                <a:hlinkClick r:id="rId9"/>
              </a:rPr>
            </a:br>
            <a:r>
              <a:rPr lang="en" b="1" i="0" u="none" baseline="0" dirty="0">
                <a:solidFill>
                  <a:schemeClr val="tx1"/>
                </a:solidFill>
                <a:hlinkClick r:id="rId9"/>
              </a:rPr>
              <a:t>US Department of Homeland Security</a:t>
            </a:r>
            <a:endParaRPr lang="en" b="1" i="0" u="none" baseline="0" dirty="0">
              <a:solidFill>
                <a:schemeClr val="tx1"/>
              </a:solidFill>
            </a:endParaRPr>
          </a:p>
          <a:p>
            <a:pPr marL="0" lvl="0" indent="0" algn="l" rtl="0">
              <a:buFontTx/>
              <a:buNone/>
            </a:pPr>
            <a:endParaRPr lang="en" b="0" i="0" u="none" baseline="0" dirty="0">
              <a:solidFill>
                <a:schemeClr val="tx1"/>
              </a:solidFill>
            </a:endParaRPr>
          </a:p>
          <a:p>
            <a:pPr marL="0" lvl="0" indent="0" algn="l" rtl="0">
              <a:buFontTx/>
              <a:buNone/>
            </a:pPr>
            <a:r>
              <a:rPr lang="en" b="1" i="0" u="none" baseline="0" dirty="0">
                <a:solidFill>
                  <a:schemeClr val="tx1"/>
                </a:solidFill>
              </a:rPr>
              <a:t>NVISO: </a:t>
            </a:r>
            <a:r>
              <a:rPr lang="en" b="0" i="0" u="none" baseline="0" dirty="0">
                <a:solidFill>
                  <a:schemeClr val="tx1"/>
                </a:solidFill>
                <a:hlinkClick r:id="rId10"/>
              </a:rPr>
              <a:t>To Zoom or not to Zoom </a:t>
            </a:r>
            <a:r>
              <a:rPr lang="en" b="0" i="0" u="none" baseline="0" dirty="0">
                <a:solidFill>
                  <a:schemeClr val="tx1"/>
                </a:solidFill>
              </a:rPr>
              <a:t/>
            </a:r>
            <a:br>
              <a:rPr lang="en" b="0" i="0" u="none" baseline="0" dirty="0">
                <a:solidFill>
                  <a:schemeClr val="tx1"/>
                </a:solidFill>
              </a:rPr>
            </a:br>
            <a:endParaRPr lang="en" b="0" dirty="0">
              <a:solidFill>
                <a:schemeClr val="tx1"/>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b="1" i="0" u="none" baseline="0" dirty="0">
                <a:solidFill>
                  <a:schemeClr val="tx1"/>
                </a:solidFill>
              </a:rPr>
              <a:t>SANS:</a:t>
            </a:r>
            <a:r>
              <a:rPr lang="en" b="0" i="0" u="none" baseline="0" dirty="0">
                <a:solidFill>
                  <a:schemeClr val="tx1"/>
                </a:solidFill>
              </a:rPr>
              <a:t> </a:t>
            </a:r>
            <a:r>
              <a:rPr lang="en" b="0" i="0" u="none" baseline="0" dirty="0">
                <a:solidFill>
                  <a:schemeClr val="tx1"/>
                </a:solidFill>
                <a:hlinkClick r:id="rId11"/>
              </a:rPr>
              <a:t>Work from Home Deployment Kit</a:t>
            </a:r>
            <a:endParaRPr lang="en" dirty="0"/>
          </a:p>
          <a:p>
            <a:pPr marL="457200" lvl="1" indent="0">
              <a:buFontTx/>
              <a:buNone/>
            </a:pPr>
            <a:endParaRPr lang="nl-BE" sz="1200" b="0" i="0" u="none" strike="noStrike" kern="1200" dirty="0">
              <a:solidFill>
                <a:schemeClr val="tx1"/>
              </a:solidFill>
              <a:effectLst/>
              <a:latin typeface="+mn-lt"/>
              <a:ea typeface="+mn-ea"/>
              <a:cs typeface="+mn-cs"/>
            </a:endParaRPr>
          </a:p>
          <a:p>
            <a:pPr marL="628650" lvl="1" indent="-171450">
              <a:buFontTx/>
              <a:buChar char="-"/>
            </a:pPr>
            <a:endParaRPr lang="nl-NL" sz="1200" b="0" i="0" u="none" strike="noStrike"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ts val="600"/>
              </a:spcAft>
              <a:buClrTx/>
              <a:buSzTx/>
              <a:buFontTx/>
              <a:buChar char="-"/>
              <a:tabLst/>
              <a:defRPr/>
            </a:pPr>
            <a:endParaRPr lang="nl-BE" b="0" dirty="0">
              <a:solidFill>
                <a:srgbClr val="404040"/>
              </a:solidFill>
            </a:endParaRPr>
          </a:p>
          <a:p>
            <a:pPr>
              <a:spcAft>
                <a:spcPts val="600"/>
              </a:spcAft>
              <a:buFontTx/>
              <a:buChar char="-"/>
            </a:pPr>
            <a:endParaRPr lang="nl-BE" b="0" dirty="0">
              <a:solidFill>
                <a:srgbClr val="404040"/>
              </a:solidFill>
              <a:latin typeface="Avenir Heavy"/>
              <a:cs typeface="Avenir Heavy"/>
            </a:endParaRPr>
          </a:p>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17</a:t>
            </a:fld>
            <a:endParaRPr lang="en-GB"/>
          </a:p>
        </p:txBody>
      </p:sp>
    </p:spTree>
    <p:extLst>
      <p:ext uri="{BB962C8B-B14F-4D97-AF65-F5344CB8AC3E}">
        <p14:creationId xmlns:p14="http://schemas.microsoft.com/office/powerpoint/2010/main" val="858773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l" rtl="0"/>
            <a:r>
              <a:rPr lang="en" sz="1200" b="0" i="0" u="none" baseline="0" dirty="0">
                <a:latin typeface="+mn-lt"/>
                <a:cs typeface="Calibri"/>
              </a:rPr>
              <a:t>Thank you for your attention!</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solidFill>
                  <a:prstClr val="black"/>
                </a:solidFill>
              </a:rPr>
              <a:pPr>
                <a:defRPr/>
              </a:pPr>
              <a:t>18</a:t>
            </a:fld>
            <a:endParaRPr lang="en-GB">
              <a:solidFill>
                <a:prstClr val="black"/>
              </a:solidFill>
            </a:endParaRPr>
          </a:p>
        </p:txBody>
      </p:sp>
    </p:spTree>
    <p:extLst>
      <p:ext uri="{BB962C8B-B14F-4D97-AF65-F5344CB8AC3E}">
        <p14:creationId xmlns:p14="http://schemas.microsoft.com/office/powerpoint/2010/main" val="2030060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2</a:t>
            </a:fld>
            <a:endParaRPr lang="en-GB"/>
          </a:p>
        </p:txBody>
      </p:sp>
    </p:spTree>
    <p:extLst>
      <p:ext uri="{BB962C8B-B14F-4D97-AF65-F5344CB8AC3E}">
        <p14:creationId xmlns:p14="http://schemas.microsoft.com/office/powerpoint/2010/main" val="1373746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3</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4</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algn="l" rtl="0"/>
            <a:r>
              <a:rPr lang="en" b="0" i="1" u="none" baseline="0" dirty="0"/>
              <a:t>(Sources: www.safeonweb.be, Vrije Universiteit Brussel, BNP Paribas Fortis, </a:t>
            </a:r>
            <a:r>
              <a:rPr lang="en" sz="1200" b="0" i="1" u="none" kern="1200" baseline="0" dirty="0">
                <a:solidFill>
                  <a:schemeClr val="tx1"/>
                </a:solidFill>
                <a:effectLst/>
                <a:latin typeface="+mn-lt"/>
                <a:ea typeface="+mn-ea"/>
                <a:cs typeface="+mn-cs"/>
              </a:rPr>
              <a:t>US Department of Homeland Security</a:t>
            </a:r>
            <a:r>
              <a:rPr lang="en" b="0" i="1" u="none" baseline="0" dirty="0"/>
              <a:t>)</a:t>
            </a:r>
          </a:p>
          <a:p>
            <a:endParaRPr lang="en"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b="0" i="0" u="none" kern="1200" baseline="0" dirty="0">
                <a:solidFill>
                  <a:schemeClr val="tx1"/>
                </a:solidFill>
                <a:effectLst/>
                <a:latin typeface="+mn-lt"/>
                <a:ea typeface="+mn-ea"/>
                <a:cs typeface="+mn-cs"/>
              </a:rPr>
              <a:t>We use the internet on our smartphones, tablets and computers – and, increasingly, on ‘smart’ devices such as cameras, TVs and home automation solutions – every day. Yet being dependent on the internet like this involves risk. How can I protect my home network against unwanted users? </a:t>
            </a:r>
            <a:endParaRPr lang="en" sz="1200" b="0" kern="1200" dirty="0">
              <a:solidFill>
                <a:schemeClr val="tx1"/>
              </a:solidFill>
              <a:effectLst/>
              <a:latin typeface="+mn-lt"/>
              <a:ea typeface="+mn-ea"/>
              <a:cs typeface="+mn-cs"/>
            </a:endParaRPr>
          </a:p>
          <a:p>
            <a:endParaRPr lang="en" noProof="0" dirty="0"/>
          </a:p>
          <a:p>
            <a:pPr algn="l" rtl="0"/>
            <a:r>
              <a:rPr lang="en" b="0" i="0" u="none" baseline="0" dirty="0"/>
              <a:t>Having a well-secured network means:</a:t>
            </a:r>
          </a:p>
          <a:p>
            <a:endParaRPr lang="en" noProof="0" dirty="0"/>
          </a:p>
          <a:p>
            <a:pPr marL="171450" indent="-171450" algn="l" rtl="0">
              <a:buFontTx/>
              <a:buChar char="-"/>
            </a:pPr>
            <a:r>
              <a:rPr lang="en" b="0" i="0" u="none" baseline="0" dirty="0"/>
              <a:t>Installing a </a:t>
            </a:r>
            <a:r>
              <a:rPr lang="en" sz="1200" b="1" i="0" u="none" strike="noStrike" kern="1200" baseline="0" dirty="0">
                <a:solidFill>
                  <a:schemeClr val="tx1"/>
                </a:solidFill>
                <a:effectLst/>
                <a:latin typeface="+mn-lt"/>
                <a:ea typeface="+mn-ea"/>
                <a:cs typeface="+mn-cs"/>
              </a:rPr>
              <a:t>Virtual Private Network</a:t>
            </a:r>
            <a:r>
              <a:rPr lang="en" sz="1200" b="0" i="0" u="none" strike="noStrike" kern="1200" baseline="0" dirty="0">
                <a:solidFill>
                  <a:schemeClr val="tx1"/>
                </a:solidFill>
                <a:effectLst/>
                <a:latin typeface="+mn-lt"/>
                <a:ea typeface="+mn-ea"/>
                <a:cs typeface="+mn-cs"/>
              </a:rPr>
              <a:t> (VPN). This is your personal </a:t>
            </a:r>
            <a:r>
              <a:rPr lang="en" sz="1200" b="1" i="0" u="none" strike="noStrike" kern="1200" baseline="0" dirty="0">
                <a:solidFill>
                  <a:schemeClr val="tx1"/>
                </a:solidFill>
                <a:effectLst/>
                <a:latin typeface="+mn-lt"/>
                <a:ea typeface="+mn-ea"/>
                <a:cs typeface="+mn-cs"/>
              </a:rPr>
              <a:t>secure tunnel through your Wi-Fi network</a:t>
            </a:r>
            <a:r>
              <a:rPr lang="en" sz="1200" b="0" i="0" u="none" strike="noStrike" kern="1200" baseline="0" dirty="0">
                <a:solidFill>
                  <a:schemeClr val="tx1"/>
                </a:solidFill>
                <a:effectLst/>
                <a:latin typeface="+mn-lt"/>
                <a:ea typeface="+mn-ea"/>
                <a:cs typeface="+mn-cs"/>
              </a:rPr>
              <a:t>. All communication takes place through an encrypted virtual tunnel, stopping cyber criminals from intercepting readable communications and being able to gain access to your information. Many employers provide their employees with a reliable VPN connection allowing them to access their professional network safely. If your employer doesn’t, you can install a free or payable VPN service online yourself. A number of virus scanners, for example, offer a VPN. </a:t>
            </a:r>
          </a:p>
          <a:p>
            <a:pPr marL="171450" indent="-171450" algn="l" rtl="0">
              <a:buFontTx/>
              <a:buChar char="-"/>
            </a:pPr>
            <a:endParaRPr lang="en" sz="1200" b="0" i="0" u="none" strike="noStrike"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sz="1200" b="0" i="0" u="none" kern="1200" baseline="0" dirty="0">
                <a:solidFill>
                  <a:schemeClr val="tx1"/>
                </a:solidFill>
                <a:effectLst/>
                <a:latin typeface="+mn-lt"/>
                <a:ea typeface="+mn-ea"/>
                <a:cs typeface="+mn-cs"/>
              </a:rPr>
              <a:t>Change the standard passwords on </a:t>
            </a:r>
            <a:r>
              <a:rPr lang="en" sz="1200" b="1" i="0" u="none" kern="1200" baseline="0" dirty="0">
                <a:solidFill>
                  <a:schemeClr val="tx1"/>
                </a:solidFill>
                <a:effectLst/>
                <a:latin typeface="+mn-lt"/>
                <a:ea typeface="+mn-ea"/>
                <a:cs typeface="+mn-cs"/>
              </a:rPr>
              <a:t>all</a:t>
            </a:r>
            <a:r>
              <a:rPr lang="en" sz="1200" b="0" i="0" u="none" kern="1200" baseline="0" dirty="0">
                <a:solidFill>
                  <a:schemeClr val="tx1"/>
                </a:solidFill>
                <a:effectLst/>
                <a:latin typeface="+mn-lt"/>
                <a:ea typeface="+mn-ea"/>
                <a:cs typeface="+mn-cs"/>
              </a:rPr>
              <a:t> of your devices connected to your home network. These may be computers, smartphones, tablets and printers, as well as things like cameras and network systems that easily connect with one another through your home network. Examples of weak standard passwords that are unfortunately still very common are things like ‘Admin’ and ‘password’. </a:t>
            </a:r>
            <a:r>
              <a:rPr lang="en" b="0" i="0" u="none" baseline="0" dirty="0"/>
              <a:t>For advice on creating strong passwords, see the ‘Passwords’ module in this Cyber Security Kit.</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endParaRPr lang="en" b="0" dirty="0">
              <a:solidFill>
                <a:srgbClr val="404040"/>
              </a:solidFill>
            </a:endParaRPr>
          </a:p>
          <a:p>
            <a:pPr marL="171450" indent="-171450" algn="l" rtl="0">
              <a:buFontTx/>
              <a:buChar char="-"/>
            </a:pPr>
            <a:r>
              <a:rPr lang="en" sz="1200" b="0" i="0" u="none" strike="noStrike" kern="1200" baseline="0" dirty="0">
                <a:solidFill>
                  <a:schemeClr val="tx1"/>
                </a:solidFill>
                <a:effectLst/>
                <a:latin typeface="+mn-lt"/>
                <a:ea typeface="+mn-ea"/>
                <a:cs typeface="+mn-cs"/>
              </a:rPr>
              <a:t>Secure your router: </a:t>
            </a:r>
            <a:r>
              <a:rPr lang="en" sz="1200" b="1" i="0" u="none" strike="noStrike" kern="1200" baseline="0" dirty="0">
                <a:solidFill>
                  <a:schemeClr val="tx1"/>
                </a:solidFill>
                <a:effectLst/>
                <a:latin typeface="+mn-lt"/>
                <a:ea typeface="+mn-ea"/>
                <a:cs typeface="+mn-cs"/>
              </a:rPr>
              <a:t>The router is the gateway between the internet and your home network: keep it secure. </a:t>
            </a:r>
          </a:p>
          <a:p>
            <a:pPr marL="628650" lvl="1" indent="-171450" algn="l" rtl="0">
              <a:buFontTx/>
              <a:buChar char="-"/>
            </a:pPr>
            <a:r>
              <a:rPr lang="en" sz="1200" b="1" i="0" u="none" strike="noStrike" kern="1200" baseline="0" dirty="0">
                <a:solidFill>
                  <a:schemeClr val="tx1"/>
                </a:solidFill>
                <a:effectLst/>
                <a:latin typeface="+mn-lt"/>
                <a:ea typeface="+mn-ea"/>
                <a:cs typeface="+mn-cs"/>
              </a:rPr>
              <a:t>Change your home Wi-Fi (SSID) network name</a:t>
            </a:r>
            <a:r>
              <a:rPr lang="en" sz="1200" b="0" i="0" u="none" strike="noStrike" kern="1200" baseline="0" dirty="0">
                <a:solidFill>
                  <a:schemeClr val="tx1"/>
                </a:solidFill>
                <a:effectLst/>
                <a:latin typeface="+mn-lt"/>
                <a:ea typeface="+mn-ea"/>
                <a:cs typeface="+mn-cs"/>
              </a:rPr>
              <a:t> and avoid including any obvious things like your address. Cyber criminals can see from the road which network belongs to which house.  The manufacturer's name may sometimes be part of the network name, which also opens the door to hackers. </a:t>
            </a:r>
            <a:endParaRPr lang="en" sz="1200" b="0" i="0" u="none" strike="noStrike" kern="1200" dirty="0">
              <a:solidFill>
                <a:schemeClr val="tx1"/>
              </a:solidFill>
              <a:effectLst/>
              <a:latin typeface="+mn-lt"/>
              <a:ea typeface="+mn-ea"/>
              <a:cs typeface="+mn-cs"/>
            </a:endParaRPr>
          </a:p>
          <a:p>
            <a:pPr lvl="1" algn="l" rtl="0"/>
            <a:r>
              <a:rPr lang="en" sz="1200" b="1" i="0" u="none" strike="noStrike" kern="1200" baseline="0" dirty="0">
                <a:solidFill>
                  <a:schemeClr val="tx1"/>
                </a:solidFill>
                <a:effectLst/>
                <a:latin typeface="+mn-lt"/>
                <a:ea typeface="+mn-ea"/>
                <a:cs typeface="+mn-cs"/>
              </a:rPr>
              <a:t>-   Change your network passwords</a:t>
            </a:r>
            <a:r>
              <a:rPr lang="en" sz="1200" b="0" i="0" u="none" strike="noStrike" kern="1200" baseline="0" dirty="0">
                <a:solidFill>
                  <a:schemeClr val="tx1"/>
                </a:solidFill>
                <a:effectLst/>
                <a:latin typeface="+mn-lt"/>
                <a:ea typeface="+mn-ea"/>
                <a:cs typeface="+mn-cs"/>
              </a:rPr>
              <a:t> (including the password on your router). </a:t>
            </a:r>
          </a:p>
          <a:p>
            <a:pPr marL="628650" lvl="1" indent="-171450" algn="l" rtl="0">
              <a:buFontTx/>
              <a:buChar char="-"/>
            </a:pPr>
            <a:r>
              <a:rPr lang="en" sz="1200" b="1" i="0" u="none" strike="noStrike" kern="1200" baseline="0" dirty="0">
                <a:solidFill>
                  <a:schemeClr val="tx1"/>
                </a:solidFill>
                <a:effectLst/>
                <a:latin typeface="+mn-lt"/>
                <a:ea typeface="+mn-ea"/>
                <a:cs typeface="+mn-cs"/>
              </a:rPr>
              <a:t>Use WPA2 security</a:t>
            </a:r>
            <a:r>
              <a:rPr lang="en" sz="1200" b="0" i="0" u="none" strike="noStrike" kern="1200" baseline="0" dirty="0">
                <a:solidFill>
                  <a:schemeClr val="tx1"/>
                </a:solidFill>
                <a:effectLst/>
                <a:latin typeface="+mn-lt"/>
                <a:ea typeface="+mn-ea"/>
                <a:cs typeface="+mn-cs"/>
              </a:rPr>
              <a:t>. Your router is likely to offer you WPA3, WPA2, WPA or WEP </a:t>
            </a:r>
            <a:r>
              <a:rPr lang="en" sz="1200" b="1" i="0" u="none" strike="noStrike" kern="1200" baseline="0" dirty="0">
                <a:solidFill>
                  <a:schemeClr val="tx1"/>
                </a:solidFill>
                <a:effectLst/>
                <a:latin typeface="+mn-lt"/>
                <a:ea typeface="+mn-ea"/>
                <a:cs typeface="+mn-cs"/>
              </a:rPr>
              <a:t>encryption</a:t>
            </a:r>
            <a:r>
              <a:rPr lang="en" sz="1200" b="0" i="0" u="none" strike="noStrike" kern="1200" baseline="0" dirty="0">
                <a:solidFill>
                  <a:schemeClr val="tx1"/>
                </a:solidFill>
                <a:effectLst/>
                <a:latin typeface="+mn-lt"/>
                <a:ea typeface="+mn-ea"/>
                <a:cs typeface="+mn-cs"/>
              </a:rPr>
              <a:t>. Choose secure WPA2 or WPA3 (</a:t>
            </a:r>
            <a:r>
              <a:rPr lang="en" sz="1200" b="1" i="0" u="none" strike="noStrike" kern="1200" baseline="0" dirty="0">
                <a:solidFill>
                  <a:schemeClr val="tx1"/>
                </a:solidFill>
                <a:effectLst/>
                <a:latin typeface="+mn-lt"/>
                <a:ea typeface="+mn-ea"/>
                <a:cs typeface="+mn-cs"/>
              </a:rPr>
              <a:t>W</a:t>
            </a:r>
            <a:r>
              <a:rPr lang="en" sz="1200" b="0" i="0" u="none" strike="noStrike" kern="1200" baseline="0" dirty="0">
                <a:solidFill>
                  <a:schemeClr val="tx1"/>
                </a:solidFill>
                <a:effectLst/>
                <a:latin typeface="+mn-lt"/>
                <a:ea typeface="+mn-ea"/>
                <a:cs typeface="+mn-cs"/>
              </a:rPr>
              <a:t>i-Fi </a:t>
            </a:r>
            <a:r>
              <a:rPr lang="en" sz="1200" b="1" i="0" u="none" strike="noStrike" kern="1200" baseline="0" dirty="0">
                <a:solidFill>
                  <a:schemeClr val="tx1"/>
                </a:solidFill>
                <a:effectLst/>
                <a:latin typeface="+mn-lt"/>
                <a:ea typeface="+mn-ea"/>
                <a:cs typeface="+mn-cs"/>
              </a:rPr>
              <a:t>P</a:t>
            </a:r>
            <a:r>
              <a:rPr lang="en" sz="1200" b="0" i="0" u="none" strike="noStrike" kern="1200" baseline="0" dirty="0">
                <a:solidFill>
                  <a:schemeClr val="tx1"/>
                </a:solidFill>
                <a:effectLst/>
                <a:latin typeface="+mn-lt"/>
                <a:ea typeface="+mn-ea"/>
                <a:cs typeface="+mn-cs"/>
              </a:rPr>
              <a:t>rotected </a:t>
            </a:r>
            <a:r>
              <a:rPr lang="en" sz="1200" b="1" i="0" u="none" strike="noStrike" kern="1200" baseline="0" dirty="0">
                <a:solidFill>
                  <a:schemeClr val="tx1"/>
                </a:solidFill>
                <a:effectLst/>
                <a:latin typeface="+mn-lt"/>
                <a:ea typeface="+mn-ea"/>
                <a:cs typeface="+mn-cs"/>
              </a:rPr>
              <a:t>A</a:t>
            </a:r>
            <a:r>
              <a:rPr lang="en" sz="1200" b="0" i="0" u="none" strike="noStrike" kern="1200" baseline="0" dirty="0">
                <a:solidFill>
                  <a:schemeClr val="tx1"/>
                </a:solidFill>
                <a:effectLst/>
                <a:latin typeface="+mn-lt"/>
                <a:ea typeface="+mn-ea"/>
                <a:cs typeface="+mn-cs"/>
              </a:rPr>
              <a:t>ccess) and set it up using a long, strong password if you have not done so already. This way you’ll know that </a:t>
            </a:r>
            <a:r>
              <a:rPr lang="en" sz="1200" b="1" i="0" u="none" strike="noStrike" kern="1200" baseline="0" dirty="0">
                <a:solidFill>
                  <a:schemeClr val="tx1"/>
                </a:solidFill>
                <a:effectLst/>
                <a:latin typeface="+mn-lt"/>
                <a:ea typeface="+mn-ea"/>
                <a:cs typeface="+mn-cs"/>
              </a:rPr>
              <a:t>only people you trust can connect</a:t>
            </a:r>
            <a:r>
              <a:rPr lang="en" sz="1200" b="0" i="0" u="none" strike="noStrike" kern="1200" baseline="0" dirty="0">
                <a:solidFill>
                  <a:schemeClr val="tx1"/>
                </a:solidFill>
                <a:effectLst/>
                <a:latin typeface="+mn-lt"/>
                <a:ea typeface="+mn-ea"/>
                <a:cs typeface="+mn-cs"/>
              </a:rPr>
              <a:t> to your home network, as you’ll have to enter a password. It also means all online activities are encrypted.</a:t>
            </a:r>
          </a:p>
          <a:p>
            <a:pPr marL="628650" lvl="1" indent="-171450" algn="l" rtl="0">
              <a:buFontTx/>
              <a:buChar char="-"/>
            </a:pPr>
            <a:r>
              <a:rPr lang="en" sz="1200" b="1" i="0" u="none" strike="noStrike" kern="1200" baseline="0" dirty="0">
                <a:solidFill>
                  <a:schemeClr val="tx1"/>
                </a:solidFill>
                <a:effectLst/>
                <a:latin typeface="+mn-lt"/>
                <a:ea typeface="+mn-ea"/>
                <a:cs typeface="+mn-cs"/>
              </a:rPr>
              <a:t>Update all devices. </a:t>
            </a:r>
            <a:r>
              <a:rPr lang="en" sz="1200" b="0" i="0" u="none" strike="noStrike" kern="1200" baseline="0" dirty="0">
                <a:solidFill>
                  <a:schemeClr val="tx1"/>
                </a:solidFill>
                <a:effectLst/>
                <a:latin typeface="+mn-lt"/>
                <a:ea typeface="+mn-ea"/>
                <a:cs typeface="+mn-cs"/>
              </a:rPr>
              <a:t>Your router is also a computer and, just like any other computer, receives updates. Make sure your router and other network devices have the latest updates installed. </a:t>
            </a:r>
          </a:p>
          <a:p>
            <a:pPr marL="0" indent="0" algn="l" rtl="0">
              <a:buFontTx/>
              <a:buNone/>
            </a:pPr>
            <a:r>
              <a:rPr lang="en" sz="1200" b="0" i="0" u="none" strike="noStrike" kern="1200" baseline="0" dirty="0">
                <a:solidFill>
                  <a:schemeClr val="tx1"/>
                </a:solidFill>
                <a:effectLst/>
                <a:latin typeface="+mn-lt"/>
                <a:ea typeface="+mn-ea"/>
                <a:cs typeface="+mn-cs"/>
              </a:rPr>
              <a:t> </a:t>
            </a:r>
          </a:p>
          <a:p>
            <a:pPr algn="l" rtl="0"/>
            <a:r>
              <a:rPr lang="en" sz="1200" b="0" i="0" u="none" strike="noStrike" kern="1200" baseline="0" dirty="0">
                <a:solidFill>
                  <a:schemeClr val="tx1"/>
                </a:solidFill>
                <a:effectLst/>
                <a:latin typeface="+mn-lt"/>
                <a:ea typeface="+mn-ea"/>
                <a:cs typeface="+mn-cs"/>
              </a:rPr>
              <a:t>(*) </a:t>
            </a:r>
            <a:r>
              <a:rPr lang="en" sz="1200" b="1" i="0" u="none" strike="noStrike" kern="1200" baseline="0" dirty="0">
                <a:solidFill>
                  <a:schemeClr val="tx1"/>
                </a:solidFill>
                <a:effectLst/>
                <a:latin typeface="+mn-lt"/>
                <a:ea typeface="+mn-ea"/>
                <a:cs typeface="+mn-cs"/>
              </a:rPr>
              <a:t>How can you change your router settings?</a:t>
            </a:r>
            <a:r>
              <a:rPr lang="en" sz="1200" b="0" i="0" u="none" strike="noStrike" kern="1200" baseline="0" dirty="0">
                <a:solidFill>
                  <a:schemeClr val="tx1"/>
                </a:solidFill>
                <a:effectLst/>
                <a:latin typeface="+mn-lt"/>
                <a:ea typeface="+mn-ea"/>
                <a:cs typeface="+mn-cs"/>
              </a:rPr>
              <a:t>			</a:t>
            </a:r>
            <a:endParaRPr lang="en" sz="1200" b="0" i="0" u="none" strike="noStrike" kern="1200" dirty="0">
              <a:solidFill>
                <a:schemeClr val="tx1"/>
              </a:solidFill>
              <a:effectLst/>
              <a:latin typeface="+mn-lt"/>
              <a:ea typeface="+mn-ea"/>
              <a:cs typeface="+mn-cs"/>
            </a:endParaRPr>
          </a:p>
          <a:p>
            <a:pPr algn="l" rtl="0"/>
            <a:r>
              <a:rPr lang="en" sz="1200" b="0" i="0" u="sng" strike="noStrike" kern="1200" baseline="0" dirty="0">
                <a:solidFill>
                  <a:schemeClr val="tx1"/>
                </a:solidFill>
                <a:effectLst/>
                <a:latin typeface="+mn-lt"/>
                <a:ea typeface="+mn-ea"/>
                <a:cs typeface="+mn-cs"/>
                <a:hlinkClick r:id="rId3"/>
              </a:rPr>
              <a:t>Proximus</a:t>
            </a:r>
            <a:endParaRPr lang="en" sz="1200" b="0" i="0" u="none" strike="noStrike" kern="1200" dirty="0">
              <a:solidFill>
                <a:schemeClr val="tx1"/>
              </a:solidFill>
              <a:effectLst/>
              <a:latin typeface="+mn-lt"/>
              <a:ea typeface="+mn-ea"/>
              <a:cs typeface="+mn-cs"/>
            </a:endParaRPr>
          </a:p>
          <a:p>
            <a:pPr algn="l" rtl="0"/>
            <a:r>
              <a:rPr lang="en" sz="1200" b="0" i="0" u="sng" strike="noStrike" kern="1200" baseline="0" dirty="0">
                <a:solidFill>
                  <a:schemeClr val="tx1"/>
                </a:solidFill>
                <a:effectLst/>
                <a:latin typeface="+mn-lt"/>
                <a:ea typeface="+mn-ea"/>
                <a:cs typeface="+mn-cs"/>
                <a:hlinkClick r:id="rId4"/>
              </a:rPr>
              <a:t>Telenet</a:t>
            </a:r>
            <a:endParaRPr lang="en" sz="1200" b="0" i="0" u="none" strike="noStrike" kern="1200" dirty="0">
              <a:solidFill>
                <a:schemeClr val="tx1"/>
              </a:solidFill>
              <a:effectLst/>
              <a:latin typeface="+mn-lt"/>
              <a:ea typeface="+mn-ea"/>
              <a:cs typeface="+mn-cs"/>
            </a:endParaRPr>
          </a:p>
          <a:p>
            <a:pPr marL="0" indent="0" algn="l" rtl="0">
              <a:buFontTx/>
              <a:buNone/>
            </a:pPr>
            <a:endParaRPr lang="en" sz="1200" b="0" i="0" u="none" strike="noStrike"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b="0" i="0" u="none" baseline="0" dirty="0"/>
              <a:t>-   </a:t>
            </a:r>
            <a:r>
              <a:rPr lang="en" b="1" i="0" u="none" baseline="0" dirty="0"/>
              <a:t>Activate the firewall and always use a </a:t>
            </a:r>
            <a:r>
              <a:rPr lang="en" b="1" i="0" u="sng" baseline="0" dirty="0">
                <a:hlinkClick r:id="rId5"/>
              </a:rPr>
              <a:t>virus scanner</a:t>
            </a:r>
            <a:r>
              <a:rPr lang="en" b="1" i="0" u="none" baseline="0" dirty="0"/>
              <a:t>.</a:t>
            </a:r>
          </a:p>
          <a:p>
            <a:pPr marL="0" indent="0" algn="l" rtl="0">
              <a:buFontTx/>
              <a:buNone/>
            </a:pP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Disable WPS (Wi-Fi Protected Setup)</a:t>
            </a:r>
            <a:r>
              <a:rPr lang="en" sz="1200" b="0" i="0" u="none" strike="noStrike" kern="1200" baseline="0" dirty="0">
                <a:solidFill>
                  <a:schemeClr val="tx1"/>
                </a:solidFill>
                <a:effectLst/>
                <a:latin typeface="+mn-lt"/>
                <a:ea typeface="+mn-ea"/>
                <a:cs typeface="+mn-cs"/>
              </a:rPr>
              <a:t>. WPS is a function allowing devices to connect to a Wi-Fi network easily without needing a password. Criminals can abuse this to connect to your network. I</a:t>
            </a:r>
            <a:r>
              <a:rPr lang="en" sz="1200" b="0" i="0" u="none" kern="1200" baseline="0" dirty="0">
                <a:solidFill>
                  <a:schemeClr val="tx1"/>
                </a:solidFill>
                <a:effectLst/>
                <a:latin typeface="+mn-lt"/>
                <a:ea typeface="+mn-ea"/>
                <a:cs typeface="+mn-cs"/>
              </a:rPr>
              <a:t>f you won't be at home for long periods, turn your Wi-Fi network off.</a:t>
            </a:r>
            <a:endParaRPr lang="en" sz="1200" b="0" i="0" u="none" strike="noStrike" kern="1200" dirty="0">
              <a:solidFill>
                <a:schemeClr val="tx1"/>
              </a:solidFill>
              <a:effectLst/>
              <a:latin typeface="+mn-lt"/>
              <a:ea typeface="+mn-ea"/>
              <a:cs typeface="+mn-cs"/>
            </a:endParaRPr>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buFontTx/>
              <a:buChar char="-"/>
            </a:pPr>
            <a:endParaRPr lang="nl-NL" sz="1200" b="0" i="0" u="none" strike="noStrike"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5</a:t>
            </a:fld>
            <a:endParaRPr lang="en-GB"/>
          </a:p>
        </p:txBody>
      </p:sp>
    </p:spTree>
    <p:extLst>
      <p:ext uri="{BB962C8B-B14F-4D97-AF65-F5344CB8AC3E}">
        <p14:creationId xmlns:p14="http://schemas.microsoft.com/office/powerpoint/2010/main" val="1373746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algn="l" rtl="0"/>
            <a:r>
              <a:rPr lang="en" b="0" i="1" u="none" baseline="0" dirty="0"/>
              <a:t>(Sources: www.safeonweb.be, Vrije Universiteit Brussel, BNP Paribas Fortis, </a:t>
            </a:r>
            <a:r>
              <a:rPr lang="en" sz="1200" b="0" i="1" u="none" kern="1200" baseline="0" dirty="0">
                <a:solidFill>
                  <a:schemeClr val="tx1"/>
                </a:solidFill>
                <a:effectLst/>
                <a:latin typeface="+mn-lt"/>
                <a:ea typeface="+mn-ea"/>
                <a:cs typeface="+mn-cs"/>
              </a:rPr>
              <a:t>US Department of Homeland Security</a:t>
            </a:r>
            <a:r>
              <a:rPr lang="en" b="0" i="1" u="none" baseline="0" dirty="0"/>
              <a:t>)</a:t>
            </a:r>
          </a:p>
          <a:p>
            <a:endParaRPr lang="en" noProof="0" dirty="0"/>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Create a guest network.</a:t>
            </a:r>
            <a:r>
              <a:rPr lang="en" sz="1200" b="0" i="0" u="none" strike="noStrike" kern="1200" baseline="0" dirty="0">
                <a:solidFill>
                  <a:schemeClr val="tx1"/>
                </a:solidFill>
                <a:effectLst/>
                <a:latin typeface="+mn-lt"/>
                <a:ea typeface="+mn-ea"/>
                <a:cs typeface="+mn-cs"/>
              </a:rPr>
              <a:t> A guest network is a separate Wi-Fi network that is strictly separate from your own network. While it allows your guests to access your internet connection, it doesn't allow access to your shared files and devices such as printers and network hard drives. This means you can share your guest network password without having to worry about it. Many routers offer this option in the settings.</a:t>
            </a:r>
            <a:r>
              <a:rPr lang="en" sz="1200" b="1" i="0" u="none" kern="1200" baseline="0" dirty="0">
                <a:solidFill>
                  <a:schemeClr val="tx1"/>
                </a:solidFill>
                <a:effectLst/>
                <a:latin typeface="+mn-lt"/>
                <a:ea typeface="+mn-ea"/>
                <a:cs typeface="+mn-cs"/>
              </a:rPr>
              <a:t> </a:t>
            </a:r>
            <a:r>
              <a:rPr lang="en" sz="1200" b="0" i="0" u="none" kern="1200" baseline="0" dirty="0">
                <a:solidFill>
                  <a:schemeClr val="tx1"/>
                </a:solidFill>
                <a:effectLst/>
                <a:latin typeface="+mn-lt"/>
                <a:ea typeface="+mn-ea"/>
                <a:cs typeface="+mn-cs"/>
              </a:rPr>
              <a:t>Make your network even safer by only connecting ‘smart’ IoT devices (Internet of Things – devices such as lamps, thermostats, etc. connected to the internet that can be operated remotely) to the guest network. This makes it harder for hackers abusing an IoT breach to access your entire network.</a:t>
            </a:r>
            <a:endParaRPr lang="en" sz="1200" b="0" i="0" u="none" strike="noStrike" kern="1200" dirty="0">
              <a:solidFill>
                <a:schemeClr val="tx1"/>
              </a:solidFill>
              <a:effectLst/>
              <a:latin typeface="+mn-lt"/>
              <a:ea typeface="+mn-ea"/>
              <a:cs typeface="+mn-cs"/>
            </a:endParaRPr>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Use a ‘fixed internet line’ or Ethernet</a:t>
            </a:r>
            <a:r>
              <a:rPr lang="en" sz="1200" b="0" i="0" u="none" strike="noStrike" kern="1200" baseline="0" dirty="0">
                <a:solidFill>
                  <a:schemeClr val="tx1"/>
                </a:solidFill>
                <a:effectLst/>
                <a:latin typeface="+mn-lt"/>
                <a:ea typeface="+mn-ea"/>
                <a:cs typeface="+mn-cs"/>
              </a:rPr>
              <a:t>. Use an Ethernet cable rather than Wi-Fi for devices that you don’t move around, such as desktop computers, TVs and printers. Even secured wireless networks can be cracked by people within range. Wi-Fi sends out and receives radio signals over a fairly wide range, which poses a potential security risk. It is far more difficult for hackers to intercept information sent through cables, as this requires physical access.</a:t>
            </a:r>
          </a:p>
          <a:p>
            <a:pPr marL="171450" indent="-171450" algn="l" rtl="0">
              <a:buFontTx/>
              <a:buChar char="-"/>
            </a:pPr>
            <a:endParaRPr lang="en" sz="1200" b="0" i="0" u="none" strike="noStrike"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b="1" i="0" u="none" baseline="0" dirty="0"/>
              <a:t>Avoid using public Wi-Fi </a:t>
            </a:r>
            <a:r>
              <a:rPr lang="en" b="0" i="0" u="none" baseline="0" dirty="0"/>
              <a:t>when not at home, such as in hotels, airports, stations and cafés.</a:t>
            </a:r>
          </a:p>
          <a:p>
            <a:pPr marL="171450" indent="-171450" algn="l" rtl="0">
              <a:buFontTx/>
              <a:buChar char="-"/>
            </a:pP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0" i="0" u="none" strike="noStrike" kern="1200" baseline="0" dirty="0">
                <a:solidFill>
                  <a:schemeClr val="tx1"/>
                </a:solidFill>
                <a:effectLst/>
                <a:latin typeface="+mn-lt"/>
                <a:ea typeface="+mn-ea"/>
                <a:cs typeface="+mn-cs"/>
              </a:rPr>
              <a:t>Install a Wi-Fi </a:t>
            </a:r>
            <a:r>
              <a:rPr lang="en" sz="1200" b="1" i="0" u="none" strike="noStrike" kern="1200" baseline="0" dirty="0">
                <a:solidFill>
                  <a:schemeClr val="tx1"/>
                </a:solidFill>
                <a:effectLst/>
                <a:latin typeface="+mn-lt"/>
                <a:ea typeface="+mn-ea"/>
                <a:cs typeface="+mn-cs"/>
              </a:rPr>
              <a:t>booster to ensure a strong internet connection </a:t>
            </a:r>
            <a:r>
              <a:rPr lang="en" sz="1200" b="0" i="0" u="none" strike="noStrike" kern="1200" baseline="0" dirty="0">
                <a:solidFill>
                  <a:schemeClr val="tx1"/>
                </a:solidFill>
                <a:effectLst/>
                <a:latin typeface="+mn-lt"/>
                <a:ea typeface="+mn-ea"/>
                <a:cs typeface="+mn-cs"/>
              </a:rPr>
              <a:t>in your home office if necessary.</a:t>
            </a:r>
          </a:p>
          <a:p>
            <a:pPr marL="171450" indent="-171450" algn="l" rtl="0">
              <a:buFontTx/>
              <a:buChar char="-"/>
            </a:pPr>
            <a:endParaRPr lang="en" sz="1200" b="0" i="0" u="none" strike="noStrike" kern="1200" dirty="0">
              <a:solidFill>
                <a:schemeClr val="tx1"/>
              </a:solidFill>
              <a:effectLst/>
              <a:latin typeface="+mn-lt"/>
              <a:ea typeface="+mn-ea"/>
              <a:cs typeface="+mn-cs"/>
            </a:endParaRPr>
          </a:p>
          <a:p>
            <a:pPr marL="171450" indent="-171450" algn="l" rtl="0">
              <a:buFontTx/>
              <a:buChar char="-"/>
            </a:pPr>
            <a:r>
              <a:rPr lang="en" b="0" i="0" u="none" baseline="0" dirty="0"/>
              <a:t>Only buy apps from </a:t>
            </a:r>
            <a:r>
              <a:rPr lang="en" b="1" i="0" u="none" baseline="0" dirty="0"/>
              <a:t>official app stores </a:t>
            </a:r>
            <a:r>
              <a:rPr lang="en" b="0" i="0" u="none" baseline="0" dirty="0"/>
              <a:t>(App Store, Google Play).</a:t>
            </a:r>
          </a:p>
          <a:p>
            <a:pPr marL="171450" indent="-171450" algn="l" rtl="0">
              <a:buFontTx/>
              <a:buChar char="-"/>
            </a:pPr>
            <a:endParaRPr lang="en" b="0" dirty="0"/>
          </a:p>
          <a:p>
            <a:pPr marL="171450" indent="-171450" algn="l" rtl="0">
              <a:buFontTx/>
              <a:buChar char="-"/>
            </a:pPr>
            <a:r>
              <a:rPr lang="en" b="0" i="0" u="none" baseline="0" dirty="0"/>
              <a:t>Make sure your </a:t>
            </a:r>
            <a:r>
              <a:rPr lang="en" b="1" i="0" u="none" baseline="0" dirty="0"/>
              <a:t>operating system and all of your programs and apps are up to date</a:t>
            </a:r>
            <a:r>
              <a:rPr lang="en" b="0" i="0" u="none" baseline="0" dirty="0"/>
              <a:t>. Software no longer supported by the supplier no longer receives security updates. Old operating systems such as Windows XP or Windows 7, old e-mail programs, and any other software no longer supported represent a significant security risk. Make sure you </a:t>
            </a:r>
            <a:r>
              <a:rPr lang="en" b="1" i="0" u="none" baseline="0" dirty="0"/>
              <a:t>install antivirus updates automatically</a:t>
            </a:r>
            <a:r>
              <a:rPr lang="en" b="0" i="0" u="none" baseline="0" dirty="0"/>
              <a:t>. </a:t>
            </a:r>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buFontTx/>
              <a:buChar char="-"/>
            </a:pPr>
            <a:endParaRPr lang="nl-NL" sz="1200" b="0" i="0" u="none" strike="noStrike"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6</a:t>
            </a:fld>
            <a:endParaRPr lang="en-GB"/>
          </a:p>
        </p:txBody>
      </p:sp>
    </p:spTree>
    <p:extLst>
      <p:ext uri="{BB962C8B-B14F-4D97-AF65-F5344CB8AC3E}">
        <p14:creationId xmlns:p14="http://schemas.microsoft.com/office/powerpoint/2010/main" val="4027362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algn="l" rtl="0"/>
            <a:r>
              <a:rPr lang="nl-BE" i="1" noProof="0" dirty="0"/>
              <a:t>(</a:t>
            </a:r>
            <a:r>
              <a:rPr lang="en" b="0" i="1" u="none" baseline="0" dirty="0"/>
              <a:t>Sources: www.safeonweb.be, Vrije Universiteit Brussel, </a:t>
            </a:r>
            <a:r>
              <a:rPr lang="en" sz="1200" b="0" i="1" u="none" kern="1200" baseline="0" dirty="0">
                <a:solidFill>
                  <a:schemeClr val="tx1"/>
                </a:solidFill>
                <a:effectLst/>
                <a:latin typeface="+mn-lt"/>
                <a:ea typeface="+mn-ea"/>
                <a:cs typeface="+mn-cs"/>
              </a:rPr>
              <a:t>US Department of Homeland Security</a:t>
            </a:r>
            <a:r>
              <a:rPr lang="en" b="0" i="1" u="none" baseline="0" dirty="0"/>
              <a:t> &amp; BNP Paribas Fortis)</a:t>
            </a:r>
          </a:p>
          <a:p>
            <a:endParaRPr lang="en" noProof="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b="0" i="0" u="none" baseline="0" dirty="0"/>
              <a:t>You should ideally use your employer’s laptop/smartphone. These are </a:t>
            </a:r>
            <a:r>
              <a:rPr lang="en" b="1" i="0" u="none" baseline="0" dirty="0"/>
              <a:t>more secure and better monitored </a:t>
            </a:r>
            <a:r>
              <a:rPr lang="en" b="0" i="0" u="none" baseline="0" dirty="0"/>
              <a:t>than your own devices. Your employer can also </a:t>
            </a:r>
            <a:r>
              <a:rPr lang="en" b="1" i="0" u="none" baseline="0" dirty="0"/>
              <a:t>take immediate action</a:t>
            </a:r>
            <a:r>
              <a:rPr lang="en" b="0" i="0" u="none" baseline="0" dirty="0"/>
              <a:t> if a problem arises.  Your employer’s devices will usually have active </a:t>
            </a:r>
            <a:r>
              <a:rPr lang="en" sz="1200" b="0" i="0" u="none" kern="1200" baseline="0" dirty="0">
                <a:solidFill>
                  <a:schemeClr val="tx1"/>
                </a:solidFill>
                <a:effectLst/>
                <a:latin typeface="+mn-lt"/>
                <a:ea typeface="+mn-ea"/>
                <a:cs typeface="+mn-cs"/>
              </a:rPr>
              <a:t>antivirus software and update automatically.  Employees don’t always notice this.  When it comes to your personal devices, you’re responsible for antivirus software and updates yourself – which you may forget.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 sz="1200"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b="0" i="0" u="none" baseline="0" dirty="0"/>
              <a:t>If you can use your personal devices, follow your employer’s instructions </a:t>
            </a:r>
            <a:r>
              <a:rPr lang="en" b="1" i="0" u="none" baseline="0" dirty="0"/>
              <a:t>and close all private windows and applications while working.</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 sz="1200" kern="1200" dirty="0">
                <a:solidFill>
                  <a:schemeClr val="tx1"/>
                </a:solidFill>
                <a:effectLst/>
                <a:latin typeface="+mn-lt"/>
                <a:ea typeface="+mn-ea"/>
                <a:cs typeface="+mn-cs"/>
              </a:rPr>
              <a:t/>
            </a:r>
            <a:br>
              <a:rPr lang="en" sz="1200" kern="1200" dirty="0">
                <a:solidFill>
                  <a:schemeClr val="tx1"/>
                </a:solidFill>
                <a:effectLst/>
                <a:latin typeface="+mn-lt"/>
                <a:ea typeface="+mn-ea"/>
                <a:cs typeface="+mn-cs"/>
              </a:rPr>
            </a:br>
            <a:endParaRPr lang="en" sz="12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Install secure communication tools (follow guidance from your IT department or ask your IT supplier for advice) if you share a lot of confidential information with your colleagues. </a:t>
            </a:r>
            <a:r>
              <a:rPr lang="en" sz="1200" b="0" i="0" u="none" strike="noStrike" kern="1200" baseline="0" dirty="0">
                <a:solidFill>
                  <a:schemeClr val="tx1"/>
                </a:solidFill>
                <a:effectLst/>
                <a:latin typeface="+mn-lt"/>
                <a:ea typeface="+mn-ea"/>
                <a:cs typeface="+mn-cs"/>
              </a:rPr>
              <a:t>Employees often use WhatsApp to send messages. Services like Threema and Telegram are less well-known alternatives, but are more secure. When it comes to video calls, there are alternatives to Skype, for example (such as Zoom, Teams, Webex, etc.). Read the NVISO advice on Zoom: </a:t>
            </a:r>
            <a:r>
              <a:rPr lang="en" b="0" i="0" u="none" baseline="0" dirty="0">
                <a:solidFill>
                  <a:schemeClr val="tx1"/>
                </a:solidFill>
              </a:rPr>
              <a:t> </a:t>
            </a:r>
            <a:r>
              <a:rPr lang="en" b="0" i="0" u="none" baseline="0" dirty="0">
                <a:solidFill>
                  <a:schemeClr val="tx1"/>
                </a:solidFill>
                <a:hlinkClick r:id="rId3"/>
              </a:rPr>
              <a:t>To Zoom or not to Zoom </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endParaRPr lang="en" sz="12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Not all apps are safe: follow the guidance from your IT department or ask your IT supplier for advice.  </a:t>
            </a:r>
            <a:r>
              <a:rPr lang="en" sz="1200" b="0" i="0" u="none" strike="noStrike" kern="1200" baseline="0" dirty="0">
                <a:solidFill>
                  <a:schemeClr val="tx1"/>
                </a:solidFill>
                <a:effectLst/>
                <a:latin typeface="+mn-lt"/>
                <a:ea typeface="+mn-ea"/>
                <a:cs typeface="+mn-cs"/>
              </a:rPr>
              <a:t>If your IT department offers to share confidential information by WhatsApp, for example, or send large files using WeTransfer, follow these guidelines: a lot of thought has gone into them, and they aim to limit the risk of things such as data breaches.  Feasible alternatives are usually available. </a:t>
            </a:r>
          </a:p>
          <a:p>
            <a:pPr marL="171450"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0" indent="0" algn="l" rtl="0">
              <a:buFontTx/>
              <a:buNone/>
            </a:pPr>
            <a:r>
              <a:rPr lang="en" sz="1200" b="0" i="0" u="none" strike="noStrike" kern="1200" baseline="0" dirty="0">
                <a:solidFill>
                  <a:schemeClr val="tx1"/>
                </a:solidFill>
                <a:effectLst/>
                <a:latin typeface="+mn-lt"/>
                <a:ea typeface="+mn-ea"/>
                <a:cs typeface="+mn-cs"/>
              </a:rPr>
              <a:t> </a:t>
            </a:r>
            <a:endParaRPr lang="en"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7</a:t>
            </a:fld>
            <a:endParaRPr lang="en-GB"/>
          </a:p>
        </p:txBody>
      </p:sp>
    </p:spTree>
    <p:extLst>
      <p:ext uri="{BB962C8B-B14F-4D97-AF65-F5344CB8AC3E}">
        <p14:creationId xmlns:p14="http://schemas.microsoft.com/office/powerpoint/2010/main" val="1655714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algn="l" rtl="0"/>
            <a:r>
              <a:rPr lang="en" b="0" i="1" u="none" baseline="0" dirty="0"/>
              <a:t>(Sources: www.safeonweb.be, Vrije Universiteit Brussel &amp; BNP Paribas Fortis)</a:t>
            </a:r>
          </a:p>
          <a:p>
            <a:endParaRPr lang="en" noProof="0" dirty="0"/>
          </a:p>
          <a:p>
            <a:pPr algn="l" rtl="0"/>
            <a:r>
              <a:rPr lang="en" b="0" i="0" u="none" baseline="0" dirty="0"/>
              <a:t>A secure working environment means making sure your home office is private and discreet.  Specifically, this might mean:</a:t>
            </a:r>
          </a:p>
          <a:p>
            <a:endParaRPr lang="en" noProof="0" dirty="0"/>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b="1" i="0" u="none" baseline="0" dirty="0"/>
              <a:t>Not printing work-related materials at home </a:t>
            </a:r>
            <a:r>
              <a:rPr lang="en" b="0" i="0" u="none" baseline="0" dirty="0"/>
              <a:t>unless your IT department explicitly says you can do so.</a:t>
            </a:r>
            <a:endParaRPr lang="en" b="0" dirty="0">
              <a:solidFill>
                <a:srgbClr val="404040"/>
              </a:solidFill>
            </a:endParaRPr>
          </a:p>
          <a:p>
            <a:pPr marL="0" indent="0" algn="l" rtl="0">
              <a:buFontTx/>
              <a:buNone/>
            </a:pPr>
            <a:endParaRPr lang="en" sz="1200" b="1"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Locking your computer if you leave the area you work in: </a:t>
            </a:r>
            <a:r>
              <a:rPr lang="en" sz="1200" b="0" i="0" u="none" strike="noStrike" kern="1200" baseline="0" dirty="0">
                <a:solidFill>
                  <a:schemeClr val="tx1"/>
                </a:solidFill>
                <a:effectLst/>
                <a:latin typeface="+mn-lt"/>
                <a:ea typeface="+mn-ea"/>
                <a:cs typeface="+mn-cs"/>
              </a:rPr>
              <a:t>Whether at home or in the office, locking your computer if you leave the area you work in is a good habit to get into, so nobody gets the chance to snoop on your files. When there are children around playing or curious teenagers – or even a cat who likes to stand on your keyboard – locking your device when you’re not in front of it is always sensible. Locking your device is easy: use the key combination WIN+L, or Ctrl+Shift+Power if you use a Mac. </a:t>
            </a:r>
            <a:r>
              <a:rPr lang="en" sz="1200" b="0" i="0" u="none" kern="1200" baseline="0" dirty="0">
                <a:solidFill>
                  <a:schemeClr val="tx1"/>
                </a:solidFill>
                <a:effectLst/>
                <a:latin typeface="+mn-lt"/>
                <a:ea typeface="+mn-ea"/>
                <a:cs typeface="+mn-cs"/>
              </a:rPr>
              <a:t>Activating a PIN lock on your smartphone.</a:t>
            </a:r>
            <a:r>
              <a:rPr lang="en" sz="1200" kern="1200" dirty="0">
                <a:solidFill>
                  <a:schemeClr val="tx1"/>
                </a:solidFill>
                <a:effectLst/>
                <a:latin typeface="+mn-lt"/>
                <a:ea typeface="+mn-ea"/>
                <a:cs typeface="+mn-cs"/>
              </a:rPr>
              <a:t/>
            </a:r>
            <a:br>
              <a:rPr lang="en" sz="1200" kern="1200" dirty="0">
                <a:solidFill>
                  <a:schemeClr val="tx1"/>
                </a:solidFill>
                <a:effectLst/>
                <a:latin typeface="+mn-lt"/>
                <a:ea typeface="+mn-ea"/>
                <a:cs typeface="+mn-cs"/>
              </a:rPr>
            </a:br>
            <a:endParaRPr lang="en" sz="1200"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sz="1200" b="1" i="0" u="none" strike="noStrike" kern="1200" baseline="0" dirty="0">
                <a:solidFill>
                  <a:schemeClr val="tx1"/>
                </a:solidFill>
                <a:effectLst/>
                <a:latin typeface="+mn-lt"/>
                <a:ea typeface="+mn-ea"/>
                <a:cs typeface="+mn-cs"/>
              </a:rPr>
              <a:t>Shutting down your computer each evening. </a:t>
            </a:r>
            <a:r>
              <a:rPr lang="en" sz="1200" b="0" i="0" u="none" strike="noStrike" kern="1200" baseline="0" dirty="0">
                <a:solidFill>
                  <a:schemeClr val="tx1"/>
                </a:solidFill>
                <a:effectLst/>
                <a:latin typeface="+mn-lt"/>
                <a:ea typeface="+mn-ea"/>
                <a:cs typeface="+mn-cs"/>
              </a:rPr>
              <a:t>Resist the temptation to leave your computer on sleep mode at night so you can get working more quickly the next morning. New updates are installed on your computer when you turn it off. Some of these updates improve security, so it’s important for your device to receive regular updates.  </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Not leaving passwords lying around: </a:t>
            </a:r>
            <a:r>
              <a:rPr lang="en" sz="1200" b="0" i="0" u="none" strike="noStrike" kern="1200" baseline="0" dirty="0">
                <a:solidFill>
                  <a:schemeClr val="tx1"/>
                </a:solidFill>
                <a:effectLst/>
                <a:latin typeface="+mn-lt"/>
                <a:ea typeface="+mn-ea"/>
                <a:cs typeface="+mn-cs"/>
              </a:rPr>
              <a:t> Everyone knows you shouldn’t stick a post-it with your password on it to your screen. Leaving a discreet slip of paper under your keyboard isn’t a good idea either. Of course, remembering all of the passwords for your personal and professional accounts is a tall order. That’s why you should save your passwords in an online password manager secured with a strong passphrase. That way, you only have one password to remember. Wherever possible, use two-factor authentication (2FA) </a:t>
            </a:r>
            <a:r>
              <a:rPr lang="en" sz="1200" b="0" i="0" u="sng" kern="1200" baseline="0" dirty="0">
                <a:solidFill>
                  <a:schemeClr val="tx1"/>
                </a:solidFill>
                <a:effectLst/>
                <a:latin typeface="+mn-lt"/>
                <a:ea typeface="+mn-ea"/>
                <a:cs typeface="+mn-cs"/>
                <a:hlinkClick r:id="rId3"/>
              </a:rPr>
              <a:t>https://www.safeonweb.be/nl/gebruik-sterke-wachtwoorden</a:t>
            </a:r>
            <a:endParaRPr lang="en" sz="1200" b="0" i="0" u="sng" kern="1200" dirty="0">
              <a:solidFill>
                <a:schemeClr val="tx1"/>
              </a:solidFill>
              <a:effectLst/>
              <a:latin typeface="+mn-lt"/>
              <a:ea typeface="+mn-ea"/>
              <a:cs typeface="+mn-cs"/>
            </a:endParaRPr>
          </a:p>
          <a:p>
            <a:pPr marL="171450" indent="-171450" algn="l" rtl="0">
              <a:buFontTx/>
              <a:buChar char="-"/>
            </a:pPr>
            <a:endParaRPr lang="en" sz="1200" b="0" i="0" u="sng"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Having confidential conversations in a place where no-one else can hear them. </a:t>
            </a:r>
            <a:r>
              <a:rPr lang="en" sz="1200" b="0" i="0" u="none" strike="noStrike" kern="1200" baseline="0" dirty="0">
                <a:solidFill>
                  <a:schemeClr val="tx1"/>
                </a:solidFill>
                <a:effectLst/>
                <a:latin typeface="+mn-lt"/>
                <a:ea typeface="+mn-ea"/>
                <a:cs typeface="+mn-cs"/>
              </a:rPr>
              <a:t> If you make phone calls at home or on the train, make sure third parties can’t listen in. Information about your work, customers and company should not become public this way. Make sure that you have a place where you can make calls discreetly at home.</a:t>
            </a:r>
          </a:p>
          <a:p>
            <a:pPr marL="171450" indent="-171450" algn="l" rtl="0">
              <a:buFontTx/>
              <a:buChar char="-"/>
            </a:pP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Not allowing your children or visitors to use your work computer or smartphone. </a:t>
            </a:r>
            <a:r>
              <a:rPr lang="en" sz="1200" b="0" i="0" u="none" strike="noStrike" kern="1200" baseline="0" dirty="0">
                <a:solidFill>
                  <a:schemeClr val="tx1"/>
                </a:solidFill>
                <a:effectLst/>
                <a:latin typeface="+mn-lt"/>
                <a:ea typeface="+mn-ea"/>
                <a:cs typeface="+mn-cs"/>
              </a:rPr>
              <a:t>It can be tempting to let your children work, play or follow classes on your work computer, but this increases security risks. When in the office, you don’t need to worry about children, guests or family members using your work laptop or employer’s systems. Make sure that when you’re working at home, your family and friends understand that they can’t use your work systems. Information might be deleted or changed accidentally, or in the worst-case scenario, your system might become infected. </a:t>
            </a:r>
          </a:p>
          <a:p>
            <a:pPr marL="0" indent="0" algn="l" rtl="0">
              <a:buFontTx/>
              <a:buNone/>
            </a:pPr>
            <a:r>
              <a:rPr lang="en" sz="1200" b="0" i="0" u="none" strike="noStrike" kern="1200" baseline="0" dirty="0">
                <a:solidFill>
                  <a:schemeClr val="tx1"/>
                </a:solidFill>
                <a:effectLst/>
                <a:latin typeface="+mn-lt"/>
                <a:ea typeface="+mn-ea"/>
                <a:cs typeface="+mn-cs"/>
              </a:rPr>
              <a:t> </a:t>
            </a:r>
            <a:endParaRPr lang="en"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8</a:t>
            </a:fld>
            <a:endParaRPr lang="en-GB"/>
          </a:p>
        </p:txBody>
      </p:sp>
    </p:spTree>
    <p:extLst>
      <p:ext uri="{BB962C8B-B14F-4D97-AF65-F5344CB8AC3E}">
        <p14:creationId xmlns:p14="http://schemas.microsoft.com/office/powerpoint/2010/main" val="2781520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numCol="2" spcCol="180000"/>
          <a:lstStyle/>
          <a:p>
            <a:pPr algn="l" rtl="0"/>
            <a:r>
              <a:rPr lang="en" sz="900" b="0" i="1" u="none" baseline="0" dirty="0"/>
              <a:t>(Sources: www.safeonweb.be &amp; BNP Paribas Fortis)</a:t>
            </a:r>
          </a:p>
          <a:p>
            <a:endParaRPr lang="en" sz="500" noProof="0" dirty="0"/>
          </a:p>
          <a:p>
            <a:pPr algn="l" rtl="0"/>
            <a:r>
              <a:rPr lang="en" sz="1100" b="1" i="0" u="none" baseline="0" dirty="0"/>
              <a:t>Spot fake messages </a:t>
            </a:r>
            <a:r>
              <a:rPr lang="en" sz="1100" b="1" i="0" u="none" baseline="0" dirty="0" smtClean="0"/>
              <a:t>quickly</a:t>
            </a:r>
            <a:endParaRPr lang="en" sz="1100" noProof="0" dirty="0"/>
          </a:p>
          <a:p>
            <a:pPr algn="l" rtl="0"/>
            <a:r>
              <a:rPr lang="en" sz="1100" b="0" i="0" u="none" strike="noStrike" kern="1200" baseline="0" dirty="0">
                <a:solidFill>
                  <a:schemeClr val="tx1"/>
                </a:solidFill>
                <a:effectLst/>
                <a:latin typeface="+mn-lt"/>
                <a:ea typeface="+mn-ea"/>
                <a:cs typeface="+mn-cs"/>
              </a:rPr>
              <a:t>Pay close attention to the e-mails you receive. The cure for coronavirus isn’t going to come by e-mail. The Centre for Cybersecurity Belgium (CCB) is currently receiving a number of reports concerning fake messages about coronavirus on the following topics</a:t>
            </a:r>
            <a:r>
              <a:rPr lang="en" sz="1100" b="0" i="0" u="none" strike="noStrike" kern="1200" baseline="0" dirty="0" smtClean="0">
                <a:solidFill>
                  <a:schemeClr val="tx1"/>
                </a:solidFill>
                <a:effectLst/>
                <a:latin typeface="+mn-lt"/>
                <a:ea typeface="+mn-ea"/>
                <a:cs typeface="+mn-cs"/>
              </a:rPr>
              <a:t>:</a:t>
            </a:r>
            <a:endParaRPr lang="en" sz="1100" b="0" i="0" u="none" strike="noStrike"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 sz="1100" b="0" i="0" u="none" strike="noStrike" kern="1200" baseline="0" dirty="0">
                <a:solidFill>
                  <a:schemeClr val="tx1"/>
                </a:solidFill>
                <a:effectLst/>
                <a:latin typeface="+mn-lt"/>
                <a:ea typeface="+mn-ea"/>
                <a:cs typeface="+mn-cs"/>
              </a:rPr>
              <a:t>Offering face coverings</a:t>
            </a:r>
          </a:p>
          <a:p>
            <a:pPr marL="171450" indent="-171450">
              <a:buFont typeface="Arial" panose="020B0604020202020204" pitchFamily="34" charset="0"/>
              <a:buChar char="•"/>
            </a:pPr>
            <a:r>
              <a:rPr lang="en" sz="1100" b="0" i="0" u="none" strike="noStrike" kern="1200" baseline="0" dirty="0">
                <a:solidFill>
                  <a:schemeClr val="tx1"/>
                </a:solidFill>
                <a:effectLst/>
                <a:latin typeface="+mn-lt"/>
                <a:ea typeface="+mn-ea"/>
                <a:cs typeface="+mn-cs"/>
              </a:rPr>
              <a:t>Fundraising for victims of the virus</a:t>
            </a:r>
          </a:p>
          <a:p>
            <a:pPr marL="171450" indent="-171450">
              <a:buFont typeface="Arial" panose="020B0604020202020204" pitchFamily="34" charset="0"/>
              <a:buChar char="•"/>
            </a:pPr>
            <a:r>
              <a:rPr lang="en" sz="1100" b="0" i="0" u="none" strike="noStrike" kern="1200" baseline="0" dirty="0">
                <a:solidFill>
                  <a:schemeClr val="tx1"/>
                </a:solidFill>
                <a:effectLst/>
                <a:latin typeface="+mn-lt"/>
                <a:ea typeface="+mn-ea"/>
                <a:cs typeface="+mn-cs"/>
              </a:rPr>
              <a:t>Links to fake news sites</a:t>
            </a:r>
          </a:p>
          <a:p>
            <a:pPr marL="171450" indent="-171450">
              <a:buFont typeface="Arial" panose="020B0604020202020204" pitchFamily="34" charset="0"/>
              <a:buChar char="•"/>
            </a:pPr>
            <a:r>
              <a:rPr lang="en" sz="1100" b="0" i="0" u="none" strike="noStrike" kern="1200" baseline="0" dirty="0">
                <a:solidFill>
                  <a:schemeClr val="tx1"/>
                </a:solidFill>
                <a:effectLst/>
                <a:latin typeface="+mn-lt"/>
                <a:ea typeface="+mn-ea"/>
                <a:cs typeface="+mn-cs"/>
              </a:rPr>
              <a:t>Offering </a:t>
            </a:r>
            <a:r>
              <a:rPr lang="en" sz="1100" b="0" i="0" u="none" strike="noStrike" kern="1200" baseline="0" dirty="0" smtClean="0">
                <a:solidFill>
                  <a:schemeClr val="tx1"/>
                </a:solidFill>
                <a:effectLst/>
                <a:latin typeface="+mn-lt"/>
                <a:ea typeface="+mn-ea"/>
                <a:cs typeface="+mn-cs"/>
              </a:rPr>
              <a:t>vaccinations</a:t>
            </a:r>
            <a:endParaRPr lang="en" sz="1100" b="0" i="0" u="none" strike="noStrike" kern="1200" dirty="0">
              <a:solidFill>
                <a:schemeClr val="tx1"/>
              </a:solidFill>
              <a:effectLst/>
              <a:latin typeface="+mn-lt"/>
              <a:ea typeface="+mn-ea"/>
              <a:cs typeface="+mn-cs"/>
            </a:endParaRPr>
          </a:p>
          <a:p>
            <a:pPr marL="0" lvl="0" indent="0" algn="l" rtl="0">
              <a:buFont typeface="Arial" panose="020B0604020202020204" pitchFamily="34" charset="0"/>
              <a:buNone/>
            </a:pPr>
            <a:r>
              <a:rPr lang="en" sz="1100" b="0" i="0" u="none" strike="noStrike" kern="1200" baseline="0" dirty="0">
                <a:solidFill>
                  <a:schemeClr val="tx1"/>
                </a:solidFill>
                <a:effectLst/>
                <a:latin typeface="+mn-lt"/>
                <a:ea typeface="+mn-ea"/>
                <a:cs typeface="+mn-cs"/>
              </a:rPr>
              <a:t>Seek out accurate information. Official reports from FPS Public Health can be found at </a:t>
            </a:r>
            <a:r>
              <a:rPr lang="en" sz="1100" b="0" i="0" u="sng" kern="1200" baseline="0" dirty="0">
                <a:solidFill>
                  <a:schemeClr val="tx1"/>
                </a:solidFill>
                <a:effectLst/>
                <a:latin typeface="+mn-lt"/>
                <a:ea typeface="+mn-ea"/>
                <a:cs typeface="+mn-cs"/>
                <a:hlinkClick r:id="rId3"/>
              </a:rPr>
              <a:t>info-coronavirus.be</a:t>
            </a:r>
            <a:r>
              <a:rPr lang="en" sz="1100" b="0" i="0" u="none" kern="1200" baseline="0" dirty="0">
                <a:solidFill>
                  <a:schemeClr val="tx1"/>
                </a:solidFill>
                <a:effectLst/>
                <a:latin typeface="+mn-lt"/>
                <a:ea typeface="+mn-ea"/>
                <a:cs typeface="+mn-cs"/>
              </a:rPr>
              <a:t>.</a:t>
            </a:r>
            <a:endParaRPr lang="en" sz="1100" b="0" i="0" u="none" strike="noStrike" kern="1200" dirty="0">
              <a:solidFill>
                <a:schemeClr val="tx1"/>
              </a:solidFill>
              <a:effectLst/>
              <a:latin typeface="+mn-lt"/>
              <a:ea typeface="+mn-ea"/>
              <a:cs typeface="+mn-cs"/>
            </a:endParaRPr>
          </a:p>
          <a:p>
            <a:pPr marL="457200" lvl="1" indent="0" algn="l" rtl="0">
              <a:buFont typeface="Arial" panose="020B0604020202020204" pitchFamily="34" charset="0"/>
              <a:buNone/>
            </a:pPr>
            <a:endParaRPr lang="en" sz="900" b="0" i="0" u="none" strike="noStrike" kern="1200" dirty="0">
              <a:solidFill>
                <a:schemeClr val="tx1"/>
              </a:solidFill>
              <a:effectLst/>
              <a:latin typeface="+mn-lt"/>
              <a:ea typeface="+mn-ea"/>
              <a:cs typeface="+mn-cs"/>
            </a:endParaRPr>
          </a:p>
          <a:p>
            <a:pPr marL="0" indent="0" algn="l" rtl="0">
              <a:buFontTx/>
              <a:buNone/>
            </a:pPr>
            <a:r>
              <a:rPr lang="en" sz="1100" b="1" i="0" u="none" strike="noStrike" kern="1200" baseline="0" dirty="0">
                <a:solidFill>
                  <a:schemeClr val="tx1"/>
                </a:solidFill>
                <a:effectLst/>
                <a:latin typeface="+mn-lt"/>
                <a:ea typeface="+mn-ea"/>
                <a:cs typeface="+mn-cs"/>
              </a:rPr>
              <a:t>What should I do if I get a fake message? </a:t>
            </a:r>
            <a:endParaRPr lang="en" sz="11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100" b="0" i="0" u="none" strike="noStrike" kern="1200" baseline="0" dirty="0">
                <a:solidFill>
                  <a:schemeClr val="tx1"/>
                </a:solidFill>
                <a:effectLst/>
                <a:latin typeface="+mn-lt"/>
                <a:ea typeface="+mn-ea"/>
                <a:cs typeface="+mn-cs"/>
              </a:rPr>
              <a:t>Do not click on links or images in fake messages and do not open attachments. Only </a:t>
            </a:r>
            <a:r>
              <a:rPr lang="en" sz="1100" b="1" i="0" u="none" strike="noStrike" kern="1200" baseline="0" dirty="0">
                <a:solidFill>
                  <a:schemeClr val="tx1"/>
                </a:solidFill>
                <a:effectLst/>
                <a:latin typeface="+mn-lt"/>
                <a:ea typeface="+mn-ea"/>
                <a:cs typeface="+mn-cs"/>
              </a:rPr>
              <a:t>download attachments or open links</a:t>
            </a:r>
            <a:r>
              <a:rPr lang="en" sz="1100" b="0" i="0" u="none" strike="noStrike" kern="1200" baseline="0" dirty="0">
                <a:solidFill>
                  <a:schemeClr val="tx1"/>
                </a:solidFill>
                <a:effectLst/>
                <a:latin typeface="+mn-lt"/>
                <a:ea typeface="+mn-ea"/>
                <a:cs typeface="+mn-cs"/>
              </a:rPr>
              <a:t> in e-mails from </a:t>
            </a:r>
            <a:r>
              <a:rPr lang="en" sz="1100" b="1" i="0" u="none" strike="noStrike" kern="1200" baseline="0" dirty="0">
                <a:solidFill>
                  <a:schemeClr val="tx1"/>
                </a:solidFill>
                <a:effectLst/>
                <a:latin typeface="+mn-lt"/>
                <a:ea typeface="+mn-ea"/>
                <a:cs typeface="+mn-cs"/>
              </a:rPr>
              <a:t>known, trusted sources.</a:t>
            </a:r>
            <a:r>
              <a:rPr lang="en" sz="1100" b="0" i="0" u="none" strike="noStrike" kern="1200" baseline="0" dirty="0">
                <a:solidFill>
                  <a:schemeClr val="tx1"/>
                </a:solidFill>
                <a:effectLst/>
                <a:latin typeface="+mn-lt"/>
                <a:ea typeface="+mn-ea"/>
                <a:cs typeface="+mn-cs"/>
              </a:rPr>
              <a:t> Do not download attachments or open links from other sources even if the message seems to be urgent or tempting</a:t>
            </a:r>
            <a:r>
              <a:rPr lang="en" sz="1100" b="1" i="0" u="none" strike="noStrike" kern="1200" baseline="0" dirty="0">
                <a:solidFill>
                  <a:schemeClr val="tx1"/>
                </a:solidFill>
                <a:effectLst/>
                <a:latin typeface="+mn-lt"/>
                <a:ea typeface="+mn-ea"/>
                <a:cs typeface="+mn-cs"/>
              </a:rPr>
              <a:t>.</a:t>
            </a:r>
            <a:r>
              <a:rPr lang="en" sz="1100" b="1" i="0" u="none" strike="noStrike" kern="1200" dirty="0">
                <a:solidFill>
                  <a:schemeClr val="tx1"/>
                </a:solidFill>
                <a:effectLst/>
                <a:latin typeface="+mn-lt"/>
                <a:ea typeface="+mn-ea"/>
                <a:cs typeface="+mn-cs"/>
              </a:rPr>
              <a:t/>
            </a:r>
            <a:br>
              <a:rPr lang="en" sz="1100" b="1" i="0" u="none" strike="noStrike" kern="1200" dirty="0">
                <a:solidFill>
                  <a:schemeClr val="tx1"/>
                </a:solidFill>
                <a:effectLst/>
                <a:latin typeface="+mn-lt"/>
                <a:ea typeface="+mn-ea"/>
                <a:cs typeface="+mn-cs"/>
              </a:rPr>
            </a:br>
            <a:endParaRPr lang="en" sz="11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100" b="0" i="0" u="none" strike="noStrike" kern="1200" baseline="0" dirty="0">
                <a:solidFill>
                  <a:schemeClr val="tx1"/>
                </a:solidFill>
                <a:effectLst/>
                <a:latin typeface="+mn-lt"/>
                <a:ea typeface="+mn-ea"/>
                <a:cs typeface="+mn-cs"/>
              </a:rPr>
              <a:t>If you’re unsure, use a search engine to search for the website. </a:t>
            </a:r>
            <a:endParaRPr lang="en" sz="11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100" b="0" i="0" u="none" strike="noStrike" kern="1200" baseline="0" dirty="0">
                <a:solidFill>
                  <a:schemeClr val="tx1"/>
                </a:solidFill>
                <a:effectLst/>
                <a:latin typeface="+mn-lt"/>
                <a:ea typeface="+mn-ea"/>
                <a:cs typeface="+mn-cs"/>
              </a:rPr>
              <a:t>Never open documents and attachments from unconfirmed official sources about Covid-19 on any device. </a:t>
            </a:r>
            <a:endParaRPr lang="en" sz="11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100" b="0" i="0" u="none" strike="noStrike" kern="1200" baseline="0" dirty="0">
                <a:solidFill>
                  <a:schemeClr val="tx1"/>
                </a:solidFill>
                <a:effectLst/>
                <a:latin typeface="+mn-lt"/>
                <a:ea typeface="+mn-ea"/>
                <a:cs typeface="+mn-cs"/>
              </a:rPr>
              <a:t>Do not download unofficial software to your computer or apps to your smartphone that do not come from the official App Store to learn more about Covid-19</a:t>
            </a:r>
            <a:r>
              <a:rPr lang="en" sz="1100" b="0" i="0" u="none" strike="noStrike" kern="1200" baseline="0" dirty="0" smtClean="0">
                <a:solidFill>
                  <a:schemeClr val="tx1"/>
                </a:solidFill>
                <a:effectLst/>
                <a:latin typeface="+mn-lt"/>
                <a:ea typeface="+mn-ea"/>
                <a:cs typeface="+mn-cs"/>
              </a:rPr>
              <a:t>.</a:t>
            </a:r>
            <a:endParaRPr lang="en" sz="11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100" b="0" i="0" u="none" strike="noStrike" kern="1200" baseline="0" dirty="0">
                <a:solidFill>
                  <a:schemeClr val="tx1"/>
                </a:solidFill>
                <a:effectLst/>
                <a:latin typeface="+mn-lt"/>
                <a:ea typeface="+mn-ea"/>
                <a:cs typeface="+mn-cs"/>
              </a:rPr>
              <a:t>Help prevent the spread of fake messages that might worry your friends or family</a:t>
            </a:r>
            <a:r>
              <a:rPr lang="en" sz="1100" b="0" i="0" u="none" strike="noStrike" kern="1200" baseline="0" dirty="0" smtClean="0">
                <a:solidFill>
                  <a:schemeClr val="tx1"/>
                </a:solidFill>
                <a:effectLst/>
                <a:latin typeface="+mn-lt"/>
                <a:ea typeface="+mn-ea"/>
                <a:cs typeface="+mn-cs"/>
              </a:rPr>
              <a:t>.</a:t>
            </a:r>
            <a:endParaRPr lang="en" sz="11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100" b="1" i="0" u="none" strike="noStrike" kern="1200" baseline="0" dirty="0">
                <a:solidFill>
                  <a:schemeClr val="tx1"/>
                </a:solidFill>
                <a:effectLst/>
                <a:latin typeface="+mn-lt"/>
                <a:ea typeface="+mn-ea"/>
                <a:cs typeface="+mn-cs"/>
              </a:rPr>
              <a:t>Forward suspicious messages to</a:t>
            </a:r>
            <a:r>
              <a:rPr lang="en" sz="1100" b="0" i="0" u="none" strike="noStrike" kern="1200" baseline="0" dirty="0">
                <a:solidFill>
                  <a:schemeClr val="tx1"/>
                </a:solidFill>
                <a:effectLst/>
                <a:latin typeface="+mn-lt"/>
                <a:ea typeface="+mn-ea"/>
                <a:cs typeface="+mn-cs"/>
              </a:rPr>
              <a:t> </a:t>
            </a:r>
            <a:r>
              <a:rPr lang="en" sz="1100" b="0" i="0" u="sng" strike="noStrike" kern="1200" baseline="0" dirty="0">
                <a:solidFill>
                  <a:schemeClr val="tx1"/>
                </a:solidFill>
                <a:effectLst/>
                <a:latin typeface="+mn-lt"/>
                <a:ea typeface="+mn-ea"/>
                <a:cs typeface="+mn-cs"/>
                <a:hlinkClick r:id="rId4"/>
              </a:rPr>
              <a:t>verdacht@safeonweb.be</a:t>
            </a:r>
            <a:r>
              <a:rPr lang="en" sz="1100" b="0" i="0" u="none" strike="noStrike" kern="1200" baseline="0" dirty="0">
                <a:solidFill>
                  <a:schemeClr val="tx1"/>
                </a:solidFill>
                <a:effectLst/>
                <a:latin typeface="+mn-lt"/>
                <a:ea typeface="+mn-ea"/>
                <a:cs typeface="+mn-cs"/>
              </a:rPr>
              <a:t> or your bank’s phishing mailbox.</a:t>
            </a:r>
          </a:p>
          <a:p>
            <a:pPr marL="0" indent="0" algn="l" rtl="0">
              <a:buFont typeface="Arial" panose="020B0604020202020204" pitchFamily="34" charset="0"/>
              <a:buNone/>
            </a:pPr>
            <a:endParaRPr lang="en" sz="1100" b="0" i="0" u="none" strike="noStrike" kern="1200" dirty="0">
              <a:solidFill>
                <a:schemeClr val="tx1"/>
              </a:solidFill>
              <a:effectLst/>
              <a:latin typeface="+mn-lt"/>
              <a:ea typeface="+mn-ea"/>
              <a:cs typeface="+mn-cs"/>
            </a:endParaRPr>
          </a:p>
          <a:p>
            <a:pPr>
              <a:buFont typeface="Arial" panose="020B0604020202020204" pitchFamily="34" charset="0"/>
              <a:buNone/>
            </a:pPr>
            <a:r>
              <a:rPr lang="en" sz="1100" b="1" i="0" u="none" strike="noStrike" kern="1200" baseline="0" dirty="0">
                <a:solidFill>
                  <a:schemeClr val="tx1"/>
                </a:solidFill>
                <a:effectLst/>
                <a:latin typeface="+mn-lt"/>
                <a:ea typeface="+mn-ea"/>
                <a:cs typeface="+mn-cs"/>
              </a:rPr>
              <a:t>What should I do if I click on a link or attachment in a suspicious message</a:t>
            </a:r>
            <a:r>
              <a:rPr lang="en" sz="1100" b="1" i="0" u="none" strike="noStrike" kern="1200" baseline="0" dirty="0" smtClean="0">
                <a:solidFill>
                  <a:schemeClr val="tx1"/>
                </a:solidFill>
                <a:effectLst/>
                <a:latin typeface="+mn-lt"/>
                <a:ea typeface="+mn-ea"/>
                <a:cs typeface="+mn-cs"/>
              </a:rPr>
              <a:t>?</a:t>
            </a:r>
            <a:endParaRPr lang="en" sz="1100" b="0" i="0" u="none" strike="noStrike" kern="1200" dirty="0" smtClean="0">
              <a:solidFill>
                <a:schemeClr val="tx1"/>
              </a:solidFill>
              <a:effectLst/>
              <a:latin typeface="+mn-lt"/>
              <a:ea typeface="+mn-ea"/>
              <a:cs typeface="+mn-cs"/>
            </a:endParaRPr>
          </a:p>
          <a:p>
            <a:pPr>
              <a:buFont typeface="Arial" panose="020B0604020202020204" pitchFamily="34" charset="0"/>
              <a:buNone/>
            </a:pPr>
            <a:r>
              <a:rPr lang="en" sz="1100" b="0" i="0" u="none" strike="noStrike" kern="1200" baseline="0" dirty="0" smtClean="0">
                <a:solidFill>
                  <a:schemeClr val="tx1"/>
                </a:solidFill>
                <a:effectLst/>
                <a:latin typeface="+mn-lt"/>
                <a:ea typeface="+mn-ea"/>
                <a:cs typeface="+mn-cs"/>
              </a:rPr>
              <a:t>If </a:t>
            </a:r>
            <a:r>
              <a:rPr lang="en" sz="1100" b="0" i="0" u="none" strike="noStrike" kern="1200" baseline="0" dirty="0">
                <a:solidFill>
                  <a:schemeClr val="tx1"/>
                </a:solidFill>
                <a:effectLst/>
                <a:latin typeface="+mn-lt"/>
                <a:ea typeface="+mn-ea"/>
                <a:cs typeface="+mn-cs"/>
              </a:rPr>
              <a:t>you suspect someone knows your password or you have received phishing e-mails or calls to your work e-mail address or phone,  have clicked on a link or attachment in a suspicious message, or your work laptop, smartphone or tablet have been lost or stolen, inform your employer immediately.</a:t>
            </a:r>
          </a:p>
          <a:p>
            <a:pPr marL="0" indent="0">
              <a:buFont typeface="Arial" panose="020B0604020202020204" pitchFamily="34" charset="0"/>
              <a:buNone/>
            </a:pPr>
            <a:endParaRPr lang="nl-NL" sz="11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9</a:t>
            </a:fld>
            <a:endParaRPr lang="en-GB" dirty="0"/>
          </a:p>
        </p:txBody>
      </p:sp>
    </p:spTree>
    <p:extLst>
      <p:ext uri="{BB962C8B-B14F-4D97-AF65-F5344CB8AC3E}">
        <p14:creationId xmlns:p14="http://schemas.microsoft.com/office/powerpoint/2010/main" val="515649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Espace réservé du texte 9"/>
          <p:cNvSpPr>
            <a:spLocks noGrp="1"/>
          </p:cNvSpPr>
          <p:nvPr>
            <p:ph type="body" sz="quarter" idx="13" hasCustomPrompt="1"/>
          </p:nvPr>
        </p:nvSpPr>
        <p:spPr>
          <a:xfrm>
            <a:off x="3416300" y="3271838"/>
            <a:ext cx="4476750" cy="2151062"/>
          </a:xfrm>
        </p:spPr>
        <p:txBody>
          <a:bodyPr/>
          <a:lstStyle>
            <a:lvl1pPr marL="0" indent="0">
              <a:buFontTx/>
              <a:buNone/>
              <a:defRPr sz="2400" b="1" i="0" baseline="0">
                <a:solidFill>
                  <a:srgbClr val="1BB7D5"/>
                </a:solidFill>
                <a:latin typeface="Avenir Heavy" charset="0"/>
                <a:ea typeface="Avenir Heavy" charset="0"/>
                <a:cs typeface="Avenir Heavy" charset="0"/>
              </a:defRPr>
            </a:lvl1pPr>
          </a:lstStyle>
          <a:p>
            <a:pPr lvl="0"/>
            <a:r>
              <a:rPr lang="fr-FR" dirty="0"/>
              <a:t>CLICK TO EDIT MASTER TITLE STYLE</a:t>
            </a:r>
          </a:p>
        </p:txBody>
      </p:sp>
      <p:sp>
        <p:nvSpPr>
          <p:cNvPr id="14" name="Espace réservé du texte 13"/>
          <p:cNvSpPr>
            <a:spLocks noGrp="1"/>
          </p:cNvSpPr>
          <p:nvPr>
            <p:ph type="body" sz="quarter" idx="14" hasCustomPrompt="1"/>
          </p:nvPr>
        </p:nvSpPr>
        <p:spPr>
          <a:xfrm>
            <a:off x="3416300" y="5599889"/>
            <a:ext cx="4796757" cy="898274"/>
          </a:xfrm>
        </p:spPr>
        <p:txBody>
          <a:bodyPr/>
          <a:lstStyle>
            <a:lvl1pPr marL="0" indent="0" eaLnBrk="1" hangingPunct="1">
              <a:spcBef>
                <a:spcPct val="0"/>
              </a:spcBef>
              <a:buFontTx/>
              <a:buNone/>
              <a:defRPr sz="1400">
                <a:solidFill>
                  <a:srgbClr val="E22567"/>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Tree>
    <p:extLst>
      <p:ext uri="{BB962C8B-B14F-4D97-AF65-F5344CB8AC3E}">
        <p14:creationId xmlns:p14="http://schemas.microsoft.com/office/powerpoint/2010/main" val="1872502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l-BE"/>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2AD97F-BA35-4E4B-962E-AD287A58D4F4}" type="slidenum">
              <a:rPr lang="en-US" altLang="en-US"/>
              <a:pPr>
                <a:defRPr/>
              </a:pPr>
              <a:t>‹#›</a:t>
            </a:fld>
            <a:endParaRPr lang="en-US" altLang="en-US"/>
          </a:p>
        </p:txBody>
      </p:sp>
    </p:spTree>
    <p:extLst>
      <p:ext uri="{BB962C8B-B14F-4D97-AF65-F5344CB8AC3E}">
        <p14:creationId xmlns:p14="http://schemas.microsoft.com/office/powerpoint/2010/main" val="353635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CDB207-49D2-1146-A396-09B36D99F009}" type="slidenum">
              <a:rPr lang="en-US" altLang="en-US"/>
              <a:pPr>
                <a:defRPr/>
              </a:pPr>
              <a:t>‹#›</a:t>
            </a:fld>
            <a:endParaRPr lang="en-US" altLang="en-US"/>
          </a:p>
        </p:txBody>
      </p:sp>
    </p:spTree>
    <p:extLst>
      <p:ext uri="{BB962C8B-B14F-4D97-AF65-F5344CB8AC3E}">
        <p14:creationId xmlns:p14="http://schemas.microsoft.com/office/powerpoint/2010/main" val="1465286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Content with Caption">
    <p:spTree>
      <p:nvGrpSpPr>
        <p:cNvPr id="1" name=""/>
        <p:cNvGrpSpPr/>
        <p:nvPr/>
      </p:nvGrpSpPr>
      <p:grpSpPr>
        <a:xfrm>
          <a:off x="0" y="0"/>
          <a:ext cx="0" cy="0"/>
          <a:chOff x="0" y="0"/>
          <a:chExt cx="0" cy="0"/>
        </a:xfrm>
      </p:grpSpPr>
      <p:sp>
        <p:nvSpPr>
          <p:cNvPr id="32" name="Shape 32"/>
          <p:cNvSpPr>
            <a:spLocks noGrp="1"/>
          </p:cNvSpPr>
          <p:nvPr>
            <p:ph type="title"/>
          </p:nvPr>
        </p:nvSpPr>
        <p:spPr>
          <a:xfrm>
            <a:off x="457201" y="1"/>
            <a:ext cx="3008314" cy="1435100"/>
          </a:xfrm>
          <a:prstGeom prst="rect">
            <a:avLst/>
          </a:prstGeom>
        </p:spPr>
        <p:txBody>
          <a:bodyPr anchor="b"/>
          <a:lstStyle>
            <a:lvl1pPr algn="l">
              <a:defRPr sz="2000" b="1"/>
            </a:lvl1pPr>
          </a:lstStyle>
          <a:p>
            <a:pPr lvl="0"/>
            <a:r>
              <a:t>Click to edit Master title style</a:t>
            </a:r>
          </a:p>
        </p:txBody>
      </p:sp>
      <p:sp>
        <p:nvSpPr>
          <p:cNvPr id="33" name="Shape 33"/>
          <p:cNvSpPr>
            <a:spLocks noGrp="1"/>
          </p:cNvSpPr>
          <p:nvPr>
            <p:ph type="body" idx="1"/>
          </p:nvPr>
        </p:nvSpPr>
        <p:spPr>
          <a:xfrm>
            <a:off x="3575050" y="273051"/>
            <a:ext cx="5111750" cy="6584951"/>
          </a:xfrm>
          <a:prstGeom prst="rect">
            <a:avLst/>
          </a:prstGeo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4" name="Shape 34"/>
          <p:cNvSpPr>
            <a:spLocks noGrp="1"/>
          </p:cNvSpPr>
          <p:nvPr>
            <p:ph type="sldNum" sz="quarter" idx="10"/>
          </p:nvPr>
        </p:nvSpPr>
        <p:spPr>
          <a:ln w="12700">
            <a:miter lim="400000"/>
          </a:ln>
        </p:spPr>
        <p:txBody>
          <a:bodyPr/>
          <a:lstStyle>
            <a:lvl1pPr eaLnBrk="0" hangingPunct="0">
              <a:defRPr>
                <a:latin typeface="Proximus" panose="00000500000000000000" pitchFamily="2" charset="0"/>
                <a:cs typeface="Arial" panose="020B0604020202020204" pitchFamily="34" charset="0"/>
              </a:defRPr>
            </a:lvl1pPr>
          </a:lstStyle>
          <a:p>
            <a:pPr>
              <a:defRPr/>
            </a:pPr>
            <a:fld id="{10B56A63-36DC-C742-8D71-213ED9C15D25}" type="slidenum">
              <a:rPr/>
              <a:pPr>
                <a:defRPr/>
              </a:pPr>
              <a:t>‹#›</a:t>
            </a:fld>
            <a:endParaRPr/>
          </a:p>
        </p:txBody>
      </p:sp>
    </p:spTree>
    <p:extLst>
      <p:ext uri="{BB962C8B-B14F-4D97-AF65-F5344CB8AC3E}">
        <p14:creationId xmlns:p14="http://schemas.microsoft.com/office/powerpoint/2010/main" val="892364921"/>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Content Slide 2">
    <p:spTree>
      <p:nvGrpSpPr>
        <p:cNvPr id="1" name=""/>
        <p:cNvGrpSpPr/>
        <p:nvPr/>
      </p:nvGrpSpPr>
      <p:grpSpPr>
        <a:xfrm>
          <a:off x="0" y="0"/>
          <a:ext cx="0" cy="0"/>
          <a:chOff x="0" y="0"/>
          <a:chExt cx="0" cy="0"/>
        </a:xfrm>
      </p:grpSpPr>
      <p:sp>
        <p:nvSpPr>
          <p:cNvPr id="9" name="Text Placeholder 2"/>
          <p:cNvSpPr>
            <a:spLocks noGrp="1"/>
          </p:cNvSpPr>
          <p:nvPr>
            <p:ph idx="1"/>
          </p:nvPr>
        </p:nvSpPr>
        <p:spPr bwMode="gray">
          <a:xfrm>
            <a:off x="634183" y="1278386"/>
            <a:ext cx="7866881" cy="4922391"/>
          </a:xfrm>
          <a:prstGeom prst="rect">
            <a:avLst/>
          </a:prstGeom>
        </p:spPr>
        <p:txBody>
          <a:bodyPr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2" name="Title 1"/>
          <p:cNvSpPr>
            <a:spLocks noGrp="1"/>
          </p:cNvSpPr>
          <p:nvPr>
            <p:ph type="title"/>
          </p:nvPr>
        </p:nvSpPr>
        <p:spPr/>
        <p:txBody>
          <a:bodyPr/>
          <a:lstStyle/>
          <a:p>
            <a:r>
              <a:rPr lang="en-US" noProof="0"/>
              <a:t>Click to edit Master title style</a:t>
            </a:r>
            <a:endParaRPr lang="en-GB" noProof="0" dirty="0"/>
          </a:p>
        </p:txBody>
      </p:sp>
      <p:sp>
        <p:nvSpPr>
          <p:cNvPr id="4" name="Slide Number Placeholder 4"/>
          <p:cNvSpPr>
            <a:spLocks noGrp="1"/>
          </p:cNvSpPr>
          <p:nvPr>
            <p:ph type="sldNum" sz="quarter" idx="10"/>
          </p:nvPr>
        </p:nvSpPr>
        <p:spPr/>
        <p:txBody>
          <a:bodyPr/>
          <a:lstStyle>
            <a:lvl1pPr>
              <a:defRPr/>
            </a:lvl1pPr>
          </a:lstStyle>
          <a:p>
            <a:pPr>
              <a:defRPr/>
            </a:pPr>
            <a:fld id="{325AD809-C46C-4149-AD7E-E30836F9AC28}" type="slidenum">
              <a:rPr lang="en-GB"/>
              <a:pPr>
                <a:defRPr/>
              </a:pPr>
              <a:t>‹#›</a:t>
            </a:fld>
            <a:endParaRPr lang="en-GB" dirty="0"/>
          </a:p>
        </p:txBody>
      </p:sp>
    </p:spTree>
    <p:extLst>
      <p:ext uri="{BB962C8B-B14F-4D97-AF65-F5344CB8AC3E}">
        <p14:creationId xmlns:p14="http://schemas.microsoft.com/office/powerpoint/2010/main" val="2098920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bject - Networking">
    <p:spTree>
      <p:nvGrpSpPr>
        <p:cNvPr id="1" name=""/>
        <p:cNvGrpSpPr/>
        <p:nvPr/>
      </p:nvGrpSpPr>
      <p:grpSpPr>
        <a:xfrm>
          <a:off x="0" y="0"/>
          <a:ext cx="0" cy="0"/>
          <a:chOff x="0" y="0"/>
          <a:chExt cx="0" cy="0"/>
        </a:xfrm>
      </p:grpSpPr>
      <p:sp>
        <p:nvSpPr>
          <p:cNvPr id="8" name="Content Placeholder 5"/>
          <p:cNvSpPr>
            <a:spLocks noGrp="1"/>
          </p:cNvSpPr>
          <p:nvPr>
            <p:ph sz="quarter" idx="4"/>
          </p:nvPr>
        </p:nvSpPr>
        <p:spPr>
          <a:xfrm>
            <a:off x="611716" y="2069439"/>
            <a:ext cx="7888288" cy="4162559"/>
          </a:xfrm>
          <a:prstGeom prst="rect">
            <a:avLst/>
          </a:prstGeom>
        </p:spPr>
        <p:txBody>
          <a:bodyPr/>
          <a:lstStyle>
            <a:lvl1pPr marL="0" indent="0">
              <a:buNone/>
              <a:defRPr/>
            </a:lvl1pPr>
          </a:lstStyle>
          <a:p>
            <a:pPr lvl="0"/>
            <a:endParaRPr lang="nl-BE" dirty="0"/>
          </a:p>
        </p:txBody>
      </p:sp>
      <p:sp>
        <p:nvSpPr>
          <p:cNvPr id="4" name="Title 1"/>
          <p:cNvSpPr>
            <a:spLocks noGrp="1"/>
          </p:cNvSpPr>
          <p:nvPr>
            <p:ph type="title"/>
          </p:nvPr>
        </p:nvSpPr>
        <p:spPr bwMode="white">
          <a:xfrm>
            <a:off x="374574" y="429658"/>
            <a:ext cx="5651653" cy="1498294"/>
          </a:xfrm>
          <a:prstGeom prst="rect">
            <a:avLst/>
          </a:prstGeom>
        </p:spPr>
        <p:txBody>
          <a:bodyPr>
            <a:normAutofit/>
          </a:bodyPr>
          <a:lstStyle>
            <a:lvl1pPr>
              <a:defRPr sz="4000">
                <a:solidFill>
                  <a:schemeClr val="bg1"/>
                </a:solidFill>
                <a:latin typeface="+mn-lt"/>
              </a:defRPr>
            </a:lvl1pPr>
          </a:lstStyle>
          <a:p>
            <a:r>
              <a:rPr lang="en-US" dirty="0"/>
              <a:t>Click to edit Master title style</a:t>
            </a:r>
            <a:endParaRPr lang="nl-BE" dirty="0"/>
          </a:p>
        </p:txBody>
      </p:sp>
      <p:sp>
        <p:nvSpPr>
          <p:cNvPr id="5" name="Slide Number Placeholder 3"/>
          <p:cNvSpPr>
            <a:spLocks noGrp="1"/>
          </p:cNvSpPr>
          <p:nvPr>
            <p:ph type="sldNum" sz="quarter" idx="10"/>
          </p:nvPr>
        </p:nvSpPr>
        <p:spPr>
          <a:xfrm>
            <a:off x="7075488" y="6488113"/>
            <a:ext cx="2057400" cy="365125"/>
          </a:xfrm>
        </p:spPr>
        <p:txBody>
          <a:bodyPr/>
          <a:lstStyle>
            <a:lvl1pPr algn="r">
              <a:defRPr sz="1200">
                <a:solidFill>
                  <a:srgbClr val="797979"/>
                </a:solidFill>
              </a:defRPr>
            </a:lvl1pPr>
          </a:lstStyle>
          <a:p>
            <a:pPr>
              <a:defRPr/>
            </a:pPr>
            <a:fld id="{393DD872-903F-EC4A-8058-1EFEED8DD1CA}" type="slidenum">
              <a:rPr lang="nl-BE"/>
              <a:pPr>
                <a:defRPr/>
              </a:pPr>
              <a:t>‹#›</a:t>
            </a:fld>
            <a:endParaRPr lang="nl-BE" dirty="0"/>
          </a:p>
        </p:txBody>
      </p:sp>
    </p:spTree>
    <p:extLst>
      <p:ext uri="{BB962C8B-B14F-4D97-AF65-F5344CB8AC3E}">
        <p14:creationId xmlns:p14="http://schemas.microsoft.com/office/powerpoint/2010/main" val="1986188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ullet list - Networking">
    <p:spTree>
      <p:nvGrpSpPr>
        <p:cNvPr id="1" name=""/>
        <p:cNvGrpSpPr/>
        <p:nvPr/>
      </p:nvGrpSpPr>
      <p:grpSpPr>
        <a:xfrm>
          <a:off x="0" y="0"/>
          <a:ext cx="0" cy="0"/>
          <a:chOff x="0" y="0"/>
          <a:chExt cx="0" cy="0"/>
        </a:xfrm>
      </p:grpSpPr>
      <p:sp>
        <p:nvSpPr>
          <p:cNvPr id="8" name="Content Placeholder 2"/>
          <p:cNvSpPr>
            <a:spLocks noGrp="1"/>
          </p:cNvSpPr>
          <p:nvPr>
            <p:ph idx="1"/>
          </p:nvPr>
        </p:nvSpPr>
        <p:spPr>
          <a:xfrm>
            <a:off x="628650" y="2108199"/>
            <a:ext cx="7886700" cy="4250268"/>
          </a:xfrm>
          <a:prstGeom prst="rect">
            <a:avLst/>
          </a:prstGeom>
        </p:spPr>
        <p:txBody>
          <a:bodyPr/>
          <a:lstStyle>
            <a:lvl1pPr>
              <a:defRPr>
                <a:solidFill>
                  <a:srgbClr val="797979"/>
                </a:solidFill>
              </a:defRPr>
            </a:lvl1pPr>
            <a:lvl2pPr>
              <a:defRPr>
                <a:solidFill>
                  <a:srgbClr val="797979"/>
                </a:solidFill>
              </a:defRPr>
            </a:lvl2pPr>
            <a:lvl3pPr>
              <a:defRPr>
                <a:solidFill>
                  <a:srgbClr val="797979"/>
                </a:solidFill>
              </a:defRPr>
            </a:lvl3pPr>
            <a:lvl4pPr>
              <a:defRPr>
                <a:solidFill>
                  <a:srgbClr val="797979"/>
                </a:solidFill>
              </a:defRPr>
            </a:lvl4pPr>
            <a:lvl5pPr>
              <a:defRPr>
                <a:solidFill>
                  <a:srgbClr val="797979"/>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l-BE" dirty="0"/>
          </a:p>
        </p:txBody>
      </p:sp>
      <p:sp>
        <p:nvSpPr>
          <p:cNvPr id="4" name="Title 1"/>
          <p:cNvSpPr>
            <a:spLocks noGrp="1"/>
          </p:cNvSpPr>
          <p:nvPr>
            <p:ph type="title"/>
          </p:nvPr>
        </p:nvSpPr>
        <p:spPr bwMode="white">
          <a:xfrm>
            <a:off x="374574" y="429658"/>
            <a:ext cx="5651653" cy="1498294"/>
          </a:xfrm>
          <a:prstGeom prst="rect">
            <a:avLst/>
          </a:prstGeom>
        </p:spPr>
        <p:txBody>
          <a:bodyPr>
            <a:normAutofit/>
          </a:bodyPr>
          <a:lstStyle>
            <a:lvl1pPr>
              <a:defRPr sz="4000">
                <a:solidFill>
                  <a:schemeClr val="bg1"/>
                </a:solidFill>
                <a:latin typeface="+mn-lt"/>
              </a:defRPr>
            </a:lvl1pPr>
          </a:lstStyle>
          <a:p>
            <a:r>
              <a:rPr lang="en-US" dirty="0"/>
              <a:t>Click to edit Master title style</a:t>
            </a:r>
            <a:endParaRPr lang="nl-BE" dirty="0"/>
          </a:p>
        </p:txBody>
      </p:sp>
      <p:sp>
        <p:nvSpPr>
          <p:cNvPr id="5" name="Slide Number Placeholder 3"/>
          <p:cNvSpPr>
            <a:spLocks noGrp="1"/>
          </p:cNvSpPr>
          <p:nvPr>
            <p:ph type="sldNum" sz="quarter" idx="10"/>
          </p:nvPr>
        </p:nvSpPr>
        <p:spPr>
          <a:xfrm>
            <a:off x="7075488" y="6488113"/>
            <a:ext cx="2057400" cy="365125"/>
          </a:xfrm>
        </p:spPr>
        <p:txBody>
          <a:bodyPr/>
          <a:lstStyle>
            <a:lvl1pPr algn="r">
              <a:defRPr sz="1200">
                <a:solidFill>
                  <a:srgbClr val="797979"/>
                </a:solidFill>
              </a:defRPr>
            </a:lvl1pPr>
          </a:lstStyle>
          <a:p>
            <a:pPr>
              <a:defRPr/>
            </a:pPr>
            <a:fld id="{CE60D206-FE11-B642-863C-08517D669CB5}" type="slidenum">
              <a:rPr lang="nl-BE"/>
              <a:pPr>
                <a:defRPr/>
              </a:pPr>
              <a:t>‹#›</a:t>
            </a:fld>
            <a:endParaRPr lang="nl-BE" dirty="0"/>
          </a:p>
        </p:txBody>
      </p:sp>
    </p:spTree>
    <p:extLst>
      <p:ext uri="{BB962C8B-B14F-4D97-AF65-F5344CB8AC3E}">
        <p14:creationId xmlns:p14="http://schemas.microsoft.com/office/powerpoint/2010/main" val="1391033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Espace réservé du texte 9"/>
          <p:cNvSpPr>
            <a:spLocks noGrp="1"/>
          </p:cNvSpPr>
          <p:nvPr>
            <p:ph type="body" sz="quarter" idx="13" hasCustomPrompt="1"/>
          </p:nvPr>
        </p:nvSpPr>
        <p:spPr>
          <a:xfrm>
            <a:off x="3416300" y="3455938"/>
            <a:ext cx="4476750" cy="1966961"/>
          </a:xfrm>
        </p:spPr>
        <p:txBody>
          <a:bodyPr/>
          <a:lstStyle>
            <a:lvl1pPr marL="0" indent="0">
              <a:buFontTx/>
              <a:buNone/>
              <a:defRPr sz="2400" b="1" i="0" baseline="0">
                <a:solidFill>
                  <a:srgbClr val="EB5C4E"/>
                </a:solidFill>
                <a:latin typeface="Avenir Heavy" charset="0"/>
                <a:ea typeface="Avenir Heavy" charset="0"/>
                <a:cs typeface="Avenir Heavy" charset="0"/>
              </a:defRPr>
            </a:lvl1pPr>
          </a:lstStyle>
          <a:p>
            <a:pPr lvl="0"/>
            <a:r>
              <a:rPr lang="fr-FR" dirty="0"/>
              <a:t>CLICK TO EDIT MASTER TITLE STYLE</a:t>
            </a:r>
          </a:p>
        </p:txBody>
      </p:sp>
      <p:sp>
        <p:nvSpPr>
          <p:cNvPr id="14" name="Espace réservé du texte 13"/>
          <p:cNvSpPr>
            <a:spLocks noGrp="1"/>
          </p:cNvSpPr>
          <p:nvPr>
            <p:ph type="body" sz="quarter" idx="14" hasCustomPrompt="1"/>
          </p:nvPr>
        </p:nvSpPr>
        <p:spPr>
          <a:xfrm>
            <a:off x="3416300" y="5599889"/>
            <a:ext cx="4796757" cy="898274"/>
          </a:xfrm>
        </p:spPr>
        <p:txBody>
          <a:bodyPr/>
          <a:lstStyle>
            <a:lvl1pPr marL="0" indent="0" eaLnBrk="1" hangingPunct="1">
              <a:spcBef>
                <a:spcPct val="0"/>
              </a:spcBef>
              <a:buFontTx/>
              <a:buNone/>
              <a:defRPr sz="1400">
                <a:solidFill>
                  <a:srgbClr val="404040"/>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
        <p:nvSpPr>
          <p:cNvPr id="5" name="Espace réservé pour une image  6"/>
          <p:cNvSpPr>
            <a:spLocks noGrp="1"/>
          </p:cNvSpPr>
          <p:nvPr>
            <p:ph type="pic" sz="quarter" idx="15" hasCustomPrompt="1"/>
          </p:nvPr>
        </p:nvSpPr>
        <p:spPr>
          <a:xfrm>
            <a:off x="3416300"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4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Put </a:t>
            </a:r>
            <a:r>
              <a:rPr lang="fr-FR" dirty="0" err="1" smtClean="0"/>
              <a:t>here</a:t>
            </a:r>
            <a:r>
              <a:rPr lang="fr-FR" dirty="0" smtClean="0"/>
              <a:t> the logo of </a:t>
            </a:r>
            <a:r>
              <a:rPr lang="fr-FR" dirty="0" err="1" smtClean="0"/>
              <a:t>your</a:t>
            </a:r>
            <a:r>
              <a:rPr lang="fr-FR" dirty="0" smtClean="0"/>
              <a:t> organisation/</a:t>
            </a:r>
            <a:r>
              <a:rPr lang="fr-FR" dirty="0" err="1" smtClean="0"/>
              <a:t>company</a:t>
            </a:r>
            <a:endParaRPr lang="fr-FR" dirty="0"/>
          </a:p>
        </p:txBody>
      </p:sp>
    </p:spTree>
    <p:extLst>
      <p:ext uri="{BB962C8B-B14F-4D97-AF65-F5344CB8AC3E}">
        <p14:creationId xmlns:p14="http://schemas.microsoft.com/office/powerpoint/2010/main" val="2832713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hapter_Blu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93848" y="469900"/>
            <a:ext cx="5956301" cy="1143000"/>
          </a:xfrm>
        </p:spPr>
        <p:txBody>
          <a:bodyPr>
            <a:normAutofit/>
          </a:bodyPr>
          <a:lstStyle>
            <a:lvl1pPr algn="ctr">
              <a:defRPr sz="2100" b="1" i="0">
                <a:solidFill>
                  <a:srgbClr val="EB5C4E"/>
                </a:solidFill>
                <a:latin typeface="Avenir Heavy" charset="0"/>
                <a:ea typeface="Avenir Heavy" charset="0"/>
                <a:cs typeface="Avenir Heavy" charset="0"/>
              </a:defRPr>
            </a:lvl1pPr>
          </a:lstStyle>
          <a:p>
            <a:r>
              <a:rPr lang="nl-BE" dirty="0"/>
              <a:t>Click to edit Master title style</a:t>
            </a:r>
            <a:endParaRPr lang="en-US" dirty="0"/>
          </a:p>
        </p:txBody>
      </p:sp>
      <p:sp>
        <p:nvSpPr>
          <p:cNvPr id="3" name="Content Placeholder 2"/>
          <p:cNvSpPr>
            <a:spLocks noGrp="1"/>
          </p:cNvSpPr>
          <p:nvPr>
            <p:ph idx="1"/>
          </p:nvPr>
        </p:nvSpPr>
        <p:spPr>
          <a:xfrm>
            <a:off x="965200" y="1841500"/>
            <a:ext cx="7162800" cy="3708015"/>
          </a:xfrm>
        </p:spPr>
        <p:txBody>
          <a:bodyPr/>
          <a:lstStyle>
            <a:lvl1pPr>
              <a:buClr>
                <a:srgbClr val="EB5C4E"/>
              </a:buClr>
              <a:defRPr sz="1800">
                <a:solidFill>
                  <a:srgbClr val="404040"/>
                </a:solidFill>
                <a:latin typeface="Avenir Book"/>
                <a:cs typeface="Avenir Book"/>
              </a:defRPr>
            </a:lvl1pPr>
            <a:lvl2pPr>
              <a:buClr>
                <a:srgbClr val="EB5C4E"/>
              </a:buClr>
              <a:defRPr sz="1800">
                <a:solidFill>
                  <a:srgbClr val="404040"/>
                </a:solidFill>
                <a:latin typeface="Avenir Book"/>
                <a:cs typeface="Avenir Book"/>
              </a:defRPr>
            </a:lvl2pPr>
            <a:lvl3pPr>
              <a:buClr>
                <a:srgbClr val="EB5C4E"/>
              </a:buClr>
              <a:defRPr sz="1800">
                <a:solidFill>
                  <a:srgbClr val="404040"/>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686800" y="6413500"/>
            <a:ext cx="435861" cy="365125"/>
          </a:xfrm>
        </p:spPr>
        <p:txBody>
          <a:bodyPr/>
          <a:lstStyle>
            <a:lvl1pPr algn="ctr">
              <a:defRPr/>
            </a:lvl1pPr>
          </a:lstStyle>
          <a:p>
            <a:pPr>
              <a:defRPr/>
            </a:pPr>
            <a:fld id="{2445E06D-40C8-EA46-88DD-7A5FD2B50BC1}" type="slidenum">
              <a:rPr lang="en-US" altLang="en-US" smtClean="0"/>
              <a:pPr>
                <a:defRPr/>
              </a:pPr>
              <a:t>‹#›</a:t>
            </a:fld>
            <a:endParaRPr lang="en-US" altLang="en-US" dirty="0"/>
          </a:p>
        </p:txBody>
      </p:sp>
      <p:cxnSp>
        <p:nvCxnSpPr>
          <p:cNvPr id="10" name="Connecteur droit 9"/>
          <p:cNvCxnSpPr/>
          <p:nvPr userDrawn="1"/>
        </p:nvCxnSpPr>
        <p:spPr>
          <a:xfrm>
            <a:off x="965200" y="1496164"/>
            <a:ext cx="7162800" cy="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077782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Picture_Option_1">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0" y="409937"/>
            <a:ext cx="3725330" cy="583471"/>
          </a:xfrm>
        </p:spPr>
        <p:txBody>
          <a:bodyPr>
            <a:normAutofit/>
          </a:bodyPr>
          <a:lstStyle>
            <a:lvl1pPr algn="ctr">
              <a:defRPr sz="2200" b="1" i="0">
                <a:solidFill>
                  <a:srgbClr val="EB5C4E"/>
                </a:solidFill>
                <a:latin typeface="Avenir Medium" charset="0"/>
                <a:ea typeface="Avenir Medium" charset="0"/>
                <a:cs typeface="Avenir Medium" charset="0"/>
              </a:defRPr>
            </a:lvl1pPr>
          </a:lstStyle>
          <a:p>
            <a:r>
              <a:rPr lang="nl-BE" dirty="0"/>
              <a:t>Click to edit Master </a:t>
            </a:r>
            <a:br>
              <a:rPr lang="nl-BE" dirty="0"/>
            </a:br>
            <a:r>
              <a:rPr lang="nl-BE" dirty="0"/>
              <a:t>title style</a:t>
            </a:r>
            <a:endParaRPr lang="en-US" dirty="0"/>
          </a:p>
        </p:txBody>
      </p:sp>
      <p:sp>
        <p:nvSpPr>
          <p:cNvPr id="3" name="Content Placeholder 2"/>
          <p:cNvSpPr>
            <a:spLocks noGrp="1"/>
          </p:cNvSpPr>
          <p:nvPr>
            <p:ph idx="1"/>
          </p:nvPr>
        </p:nvSpPr>
        <p:spPr>
          <a:xfrm>
            <a:off x="4613835" y="1679913"/>
            <a:ext cx="3606800" cy="4525963"/>
          </a:xfrm>
        </p:spPr>
        <p:txBody>
          <a:bodyPr/>
          <a:lstStyle>
            <a:lvl1pPr>
              <a:buClr>
                <a:srgbClr val="EB5C4E"/>
              </a:buClr>
              <a:defRPr sz="1600" b="1">
                <a:solidFill>
                  <a:srgbClr val="404040"/>
                </a:solidFill>
                <a:latin typeface="Avenir Book"/>
                <a:cs typeface="Avenir Book"/>
              </a:defRPr>
            </a:lvl1pPr>
            <a:lvl2pPr>
              <a:buClr>
                <a:srgbClr val="EB5C4E"/>
              </a:buClr>
              <a:defRPr sz="1600">
                <a:solidFill>
                  <a:srgbClr val="404040"/>
                </a:solidFill>
                <a:latin typeface="Avenir Book"/>
                <a:cs typeface="Avenir Book"/>
              </a:defRPr>
            </a:lvl2pPr>
            <a:lvl3pPr>
              <a:buClr>
                <a:srgbClr val="EB5C4E"/>
              </a:buClr>
              <a:defRPr sz="1600">
                <a:solidFill>
                  <a:srgbClr val="404040"/>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534400" y="6481856"/>
            <a:ext cx="605474" cy="385668"/>
          </a:xfrm>
        </p:spPr>
        <p:txBody>
          <a:bodyPr/>
          <a:lstStyle>
            <a:lvl1pPr algn="ctr">
              <a:defRPr/>
            </a:lvl1pPr>
          </a:lstStyle>
          <a:p>
            <a:pPr>
              <a:defRPr/>
            </a:pPr>
            <a:fld id="{B837F764-1F0B-A64E-B258-E9A6F6E368C4}" type="slidenum">
              <a:rPr lang="en-US" altLang="en-US" smtClean="0"/>
              <a:pPr>
                <a:defRPr/>
              </a:pPr>
              <a:t>‹#›</a:t>
            </a:fld>
            <a:endParaRPr lang="en-US" altLang="en-US" dirty="0"/>
          </a:p>
        </p:txBody>
      </p:sp>
      <p:cxnSp>
        <p:nvCxnSpPr>
          <p:cNvPr id="8" name="Connecteur droit 7"/>
          <p:cNvCxnSpPr/>
          <p:nvPr userDrawn="1"/>
        </p:nvCxnSpPr>
        <p:spPr>
          <a:xfrm>
            <a:off x="4706471" y="1327307"/>
            <a:ext cx="3421529" cy="595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617166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Last_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Espace réservé du texte 7"/>
          <p:cNvSpPr>
            <a:spLocks noGrp="1"/>
          </p:cNvSpPr>
          <p:nvPr>
            <p:ph type="body" sz="quarter" idx="10" hasCustomPrompt="1"/>
          </p:nvPr>
        </p:nvSpPr>
        <p:spPr>
          <a:xfrm>
            <a:off x="1053619" y="3894791"/>
            <a:ext cx="2813050" cy="277812"/>
          </a:xfrm>
        </p:spPr>
        <p:txBody>
          <a:bodyPr/>
          <a:lstStyle>
            <a:lvl1pPr marL="0" indent="0">
              <a:buNone/>
              <a:defRPr sz="1400" b="1" i="0">
                <a:solidFill>
                  <a:srgbClr val="EB5C4E"/>
                </a:solidFill>
                <a:latin typeface="Avenir Black" charset="0"/>
                <a:ea typeface="Avenir Black" charset="0"/>
                <a:cs typeface="Avenir Black"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a:t>Cyber Security Coalition</a:t>
            </a:r>
          </a:p>
        </p:txBody>
      </p:sp>
      <p:sp>
        <p:nvSpPr>
          <p:cNvPr id="10" name="Espace réservé du texte 9"/>
          <p:cNvSpPr>
            <a:spLocks noGrp="1"/>
          </p:cNvSpPr>
          <p:nvPr>
            <p:ph type="body" sz="quarter" idx="11" hasCustomPrompt="1"/>
          </p:nvPr>
        </p:nvSpPr>
        <p:spPr>
          <a:xfrm>
            <a:off x="1053619" y="4441151"/>
            <a:ext cx="3787775" cy="992748"/>
          </a:xfrm>
        </p:spPr>
        <p:txBody>
          <a:bodyPr/>
          <a:lstStyle>
            <a:lvl1pPr marL="0" indent="0">
              <a:buNone/>
              <a:defRPr sz="1200" b="0" i="0" baseline="0">
                <a:solidFill>
                  <a:srgbClr val="404040"/>
                </a:solidFill>
                <a:latin typeface="Avenir Book" charset="0"/>
                <a:ea typeface="Avenir Book" charset="0"/>
                <a:cs typeface="Avenir Book" charset="0"/>
              </a:defRPr>
            </a:lvl1pPr>
            <a:lvl2pPr marL="457200" indent="0">
              <a:buNone/>
              <a:defRPr sz="1200" b="0" i="0">
                <a:latin typeface="Avenir Book" charset="0"/>
                <a:ea typeface="Avenir Book" charset="0"/>
                <a:cs typeface="Avenir Book" charset="0"/>
              </a:defRPr>
            </a:lvl2pPr>
            <a:lvl3pPr marL="914400" indent="0">
              <a:buNone/>
              <a:defRPr sz="1200" b="0" i="0">
                <a:latin typeface="Avenir Book" charset="0"/>
                <a:ea typeface="Avenir Book" charset="0"/>
                <a:cs typeface="Avenir Book" charset="0"/>
              </a:defRPr>
            </a:lvl3pPr>
            <a:lvl4pPr marL="1371600" indent="0">
              <a:buNone/>
              <a:defRPr sz="1200" b="0" i="0">
                <a:latin typeface="Avenir Book" charset="0"/>
                <a:ea typeface="Avenir Book" charset="0"/>
                <a:cs typeface="Avenir Book" charset="0"/>
              </a:defRPr>
            </a:lvl4pPr>
            <a:lvl5pPr marL="1828800" indent="0">
              <a:buNone/>
              <a:defRPr sz="1200" b="0" i="0">
                <a:latin typeface="Avenir Book" charset="0"/>
                <a:ea typeface="Avenir Book" charset="0"/>
                <a:cs typeface="Avenir Book" charset="0"/>
              </a:defRPr>
            </a:lvl5pPr>
          </a:lstStyle>
          <a:p>
            <a:pPr lvl="0"/>
            <a:r>
              <a:rPr lang="fr-FR" dirty="0" err="1"/>
              <a:t>Adress</a:t>
            </a:r>
            <a:endParaRPr lang="fr-FR" dirty="0"/>
          </a:p>
          <a:p>
            <a:pPr lvl="0"/>
            <a:r>
              <a:rPr lang="fr-FR" dirty="0"/>
              <a:t>Zip code</a:t>
            </a:r>
          </a:p>
          <a:p>
            <a:pPr lvl="0"/>
            <a:r>
              <a:rPr lang="fr-FR" dirty="0"/>
              <a:t>email</a:t>
            </a:r>
          </a:p>
        </p:txBody>
      </p:sp>
      <p:sp>
        <p:nvSpPr>
          <p:cNvPr id="11" name="Espace réservé du texte 7"/>
          <p:cNvSpPr>
            <a:spLocks noGrp="1"/>
          </p:cNvSpPr>
          <p:nvPr>
            <p:ph type="body" sz="quarter" idx="12" hasCustomPrompt="1"/>
          </p:nvPr>
        </p:nvSpPr>
        <p:spPr>
          <a:xfrm>
            <a:off x="1053274" y="5734494"/>
            <a:ext cx="2813050" cy="277812"/>
          </a:xfrm>
        </p:spPr>
        <p:txBody>
          <a:bodyPr/>
          <a:lstStyle>
            <a:lvl1pPr marL="0" indent="0">
              <a:buNone/>
              <a:defRPr sz="1200" b="0" i="0">
                <a:solidFill>
                  <a:srgbClr val="EB5C4E"/>
                </a:solidFill>
                <a:latin typeface="Avenir Medium" charset="0"/>
                <a:ea typeface="Avenir Medium" charset="0"/>
                <a:cs typeface="Avenir Medium"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err="1"/>
              <a:t>website</a:t>
            </a:r>
            <a:endParaRPr lang="fr-FR" dirty="0"/>
          </a:p>
        </p:txBody>
      </p:sp>
      <p:sp>
        <p:nvSpPr>
          <p:cNvPr id="7" name="Espace réservé pour une image  6"/>
          <p:cNvSpPr>
            <a:spLocks noGrp="1"/>
          </p:cNvSpPr>
          <p:nvPr>
            <p:ph type="pic" sz="quarter" idx="13" hasCustomPrompt="1"/>
          </p:nvPr>
        </p:nvSpPr>
        <p:spPr>
          <a:xfrm>
            <a:off x="3282279" y="1385455"/>
            <a:ext cx="1559115"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4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Put </a:t>
            </a:r>
            <a:r>
              <a:rPr lang="fr-FR" dirty="0" err="1" smtClean="0"/>
              <a:t>here</a:t>
            </a:r>
            <a:r>
              <a:rPr lang="fr-FR" dirty="0" smtClean="0"/>
              <a:t> the logo of </a:t>
            </a:r>
            <a:r>
              <a:rPr lang="fr-FR" dirty="0" err="1" smtClean="0"/>
              <a:t>your</a:t>
            </a:r>
            <a:r>
              <a:rPr lang="fr-FR" dirty="0" smtClean="0"/>
              <a:t> organisation/</a:t>
            </a:r>
            <a:r>
              <a:rPr lang="fr-FR" dirty="0" err="1" smtClean="0"/>
              <a:t>company</a:t>
            </a:r>
            <a:endParaRPr lang="fr-FR" dirty="0"/>
          </a:p>
        </p:txBody>
      </p:sp>
      <p:sp>
        <p:nvSpPr>
          <p:cNvPr id="9" name="Espace réservé du texte 13"/>
          <p:cNvSpPr>
            <a:spLocks noGrp="1"/>
          </p:cNvSpPr>
          <p:nvPr>
            <p:ph type="body" sz="quarter" idx="14" hasCustomPrompt="1"/>
          </p:nvPr>
        </p:nvSpPr>
        <p:spPr>
          <a:xfrm>
            <a:off x="5480242" y="5842251"/>
            <a:ext cx="3055697" cy="655911"/>
          </a:xfrm>
        </p:spPr>
        <p:txBody>
          <a:bodyPr/>
          <a:lstStyle>
            <a:lvl1pPr marL="0" indent="0" eaLnBrk="1" hangingPunct="1">
              <a:spcBef>
                <a:spcPct val="0"/>
              </a:spcBef>
              <a:buFontTx/>
              <a:buNone/>
              <a:defRPr sz="1400">
                <a:solidFill>
                  <a:srgbClr val="404040"/>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Tree>
    <p:extLst>
      <p:ext uri="{BB962C8B-B14F-4D97-AF65-F5344CB8AC3E}">
        <p14:creationId xmlns:p14="http://schemas.microsoft.com/office/powerpoint/2010/main" val="2032583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hapter_Blu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93848" y="469900"/>
            <a:ext cx="5956301" cy="1143000"/>
          </a:xfrm>
        </p:spPr>
        <p:txBody>
          <a:bodyPr>
            <a:normAutofit/>
          </a:bodyPr>
          <a:lstStyle>
            <a:lvl1pPr algn="ctr">
              <a:defRPr sz="2100" b="1" i="0">
                <a:solidFill>
                  <a:srgbClr val="E22567"/>
                </a:solidFill>
                <a:latin typeface="Avenir Heavy" charset="0"/>
                <a:ea typeface="Avenir Heavy" charset="0"/>
                <a:cs typeface="Avenir Heavy" charset="0"/>
              </a:defRPr>
            </a:lvl1pPr>
          </a:lstStyle>
          <a:p>
            <a:r>
              <a:rPr lang="nl-BE" dirty="0"/>
              <a:t>Click to edit Master title style</a:t>
            </a:r>
            <a:endParaRPr lang="en-US" dirty="0"/>
          </a:p>
        </p:txBody>
      </p:sp>
      <p:sp>
        <p:nvSpPr>
          <p:cNvPr id="3" name="Content Placeholder 2"/>
          <p:cNvSpPr>
            <a:spLocks noGrp="1"/>
          </p:cNvSpPr>
          <p:nvPr>
            <p:ph idx="1"/>
          </p:nvPr>
        </p:nvSpPr>
        <p:spPr>
          <a:xfrm>
            <a:off x="965200" y="1841500"/>
            <a:ext cx="7721600" cy="4525963"/>
          </a:xfrm>
        </p:spPr>
        <p:txBody>
          <a:bodyPr/>
          <a:lstStyle>
            <a:lvl1pPr>
              <a:buClr>
                <a:srgbClr val="E22567"/>
              </a:buClr>
              <a:defRPr sz="1800">
                <a:latin typeface="Avenir Book"/>
                <a:cs typeface="Avenir Book"/>
              </a:defRPr>
            </a:lvl1pPr>
            <a:lvl2pPr>
              <a:buClr>
                <a:srgbClr val="CE0048"/>
              </a:buClr>
              <a:defRPr sz="1800">
                <a:latin typeface="Avenir Book"/>
                <a:cs typeface="Avenir Book"/>
              </a:defRPr>
            </a:lvl2pPr>
            <a:lvl3pPr>
              <a:buClr>
                <a:srgbClr val="CE0048"/>
              </a:buClr>
              <a:defRPr sz="1800">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686800" y="6413500"/>
            <a:ext cx="435861" cy="365125"/>
          </a:xfrm>
        </p:spPr>
        <p:txBody>
          <a:bodyPr/>
          <a:lstStyle>
            <a:lvl1pPr algn="ctr">
              <a:defRPr/>
            </a:lvl1pPr>
          </a:lstStyle>
          <a:p>
            <a:pPr>
              <a:defRPr/>
            </a:pPr>
            <a:fld id="{2445E06D-40C8-EA46-88DD-7A5FD2B50BC1}" type="slidenum">
              <a:rPr lang="en-US" altLang="en-US" smtClean="0"/>
              <a:pPr>
                <a:defRPr/>
              </a:pPr>
              <a:t>‹#›</a:t>
            </a:fld>
            <a:endParaRPr lang="en-US" altLang="en-US" dirty="0"/>
          </a:p>
        </p:txBody>
      </p:sp>
      <p:cxnSp>
        <p:nvCxnSpPr>
          <p:cNvPr id="10" name="Connecteur droit 9"/>
          <p:cNvCxnSpPr/>
          <p:nvPr userDrawn="1"/>
        </p:nvCxnSpPr>
        <p:spPr>
          <a:xfrm>
            <a:off x="965200" y="1496164"/>
            <a:ext cx="7162800" cy="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926120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Option_1">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0" y="263694"/>
            <a:ext cx="3725330" cy="583471"/>
          </a:xfrm>
        </p:spPr>
        <p:txBody>
          <a:bodyPr>
            <a:normAutofit/>
          </a:bodyPr>
          <a:lstStyle>
            <a:lvl1pPr algn="ctr">
              <a:defRPr sz="2200" b="1" i="0">
                <a:solidFill>
                  <a:srgbClr val="E22567"/>
                </a:solidFill>
                <a:latin typeface="Avenir Medium" charset="0"/>
                <a:ea typeface="Avenir Medium" charset="0"/>
                <a:cs typeface="Avenir Medium" charset="0"/>
              </a:defRPr>
            </a:lvl1pPr>
          </a:lstStyle>
          <a:p>
            <a:r>
              <a:rPr lang="nl-BE" dirty="0"/>
              <a:t>Click to edit Master </a:t>
            </a:r>
            <a:br>
              <a:rPr lang="nl-BE" dirty="0"/>
            </a:br>
            <a:r>
              <a:rPr lang="nl-BE" dirty="0"/>
              <a:t>title style</a:t>
            </a:r>
            <a:endParaRPr lang="en-US" dirty="0"/>
          </a:p>
        </p:txBody>
      </p:sp>
      <p:sp>
        <p:nvSpPr>
          <p:cNvPr id="3" name="Content Placeholder 2"/>
          <p:cNvSpPr>
            <a:spLocks noGrp="1"/>
          </p:cNvSpPr>
          <p:nvPr>
            <p:ph idx="1"/>
          </p:nvPr>
        </p:nvSpPr>
        <p:spPr>
          <a:xfrm>
            <a:off x="4613835" y="1679913"/>
            <a:ext cx="3606800" cy="4525963"/>
          </a:xfrm>
        </p:spPr>
        <p:txBody>
          <a:bodyPr/>
          <a:lstStyle>
            <a:lvl1pPr>
              <a:buClr>
                <a:srgbClr val="E22567"/>
              </a:buClr>
              <a:defRPr sz="1600" b="1">
                <a:solidFill>
                  <a:schemeClr val="bg1">
                    <a:lumMod val="50000"/>
                  </a:schemeClr>
                </a:solidFill>
                <a:latin typeface="Avenir Book"/>
                <a:cs typeface="Avenir Book"/>
              </a:defRPr>
            </a:lvl1pPr>
            <a:lvl2pPr>
              <a:buClr>
                <a:srgbClr val="E22567"/>
              </a:buClr>
              <a:defRPr sz="1600">
                <a:solidFill>
                  <a:schemeClr val="bg1">
                    <a:lumMod val="50000"/>
                  </a:schemeClr>
                </a:solidFill>
                <a:latin typeface="Avenir Book"/>
                <a:cs typeface="Avenir Book"/>
              </a:defRPr>
            </a:lvl2pPr>
            <a:lvl3pPr>
              <a:buClr>
                <a:srgbClr val="E22567"/>
              </a:buClr>
              <a:defRPr sz="1600">
                <a:solidFill>
                  <a:schemeClr val="bg1">
                    <a:lumMod val="50000"/>
                  </a:schemeClr>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534400" y="6481856"/>
            <a:ext cx="605474" cy="385668"/>
          </a:xfrm>
        </p:spPr>
        <p:txBody>
          <a:bodyPr/>
          <a:lstStyle>
            <a:lvl1pPr algn="ctr">
              <a:defRPr/>
            </a:lvl1pPr>
          </a:lstStyle>
          <a:p>
            <a:pPr>
              <a:defRPr/>
            </a:pPr>
            <a:fld id="{B837F764-1F0B-A64E-B258-E9A6F6E368C4}" type="slidenum">
              <a:rPr lang="en-US" altLang="en-US" smtClean="0"/>
              <a:pPr>
                <a:defRPr/>
              </a:pPr>
              <a:t>‹#›</a:t>
            </a:fld>
            <a:endParaRPr lang="en-US" altLang="en-US" dirty="0"/>
          </a:p>
        </p:txBody>
      </p:sp>
      <p:cxnSp>
        <p:nvCxnSpPr>
          <p:cNvPr id="8" name="Connecteur droit 7"/>
          <p:cNvCxnSpPr/>
          <p:nvPr userDrawn="1"/>
        </p:nvCxnSpPr>
        <p:spPr>
          <a:xfrm>
            <a:off x="4706471" y="1327307"/>
            <a:ext cx="3421529" cy="595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7" name="Espace réservé pour une image  6"/>
          <p:cNvSpPr>
            <a:spLocks noGrp="1"/>
          </p:cNvSpPr>
          <p:nvPr>
            <p:ph type="pic" sz="quarter" idx="11"/>
          </p:nvPr>
        </p:nvSpPr>
        <p:spPr>
          <a:xfrm>
            <a:off x="817897" y="263694"/>
            <a:ext cx="2630487" cy="2630488"/>
          </a:xfrm>
        </p:spPr>
        <p:txBody>
          <a:bodyPr/>
          <a:lstStyle>
            <a:lvl1pPr>
              <a:defRPr sz="1400" b="0" i="1">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endParaRPr lang="fr-FR" dirty="0"/>
          </a:p>
        </p:txBody>
      </p:sp>
      <p:sp>
        <p:nvSpPr>
          <p:cNvPr id="10" name="Espace réservé pour une image  6"/>
          <p:cNvSpPr>
            <a:spLocks noGrp="1"/>
          </p:cNvSpPr>
          <p:nvPr>
            <p:ph type="pic" sz="quarter" idx="12"/>
          </p:nvPr>
        </p:nvSpPr>
        <p:spPr>
          <a:xfrm>
            <a:off x="817897" y="3039483"/>
            <a:ext cx="2630487" cy="2630488"/>
          </a:xfrm>
        </p:spPr>
        <p:txBody>
          <a:bodyPr/>
          <a:lstStyle>
            <a:lvl1pPr>
              <a:defRPr sz="1400" b="0" i="1">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endParaRPr lang="fr-FR" dirty="0"/>
          </a:p>
        </p:txBody>
      </p:sp>
    </p:spTree>
    <p:extLst>
      <p:ext uri="{BB962C8B-B14F-4D97-AF65-F5344CB8AC3E}">
        <p14:creationId xmlns:p14="http://schemas.microsoft.com/office/powerpoint/2010/main" val="492477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st_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19075" y="-26989"/>
            <a:ext cx="9182179" cy="69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3880" y="704459"/>
            <a:ext cx="2019300" cy="1981200"/>
          </a:xfrm>
          <a:prstGeom prst="rect">
            <a:avLst/>
          </a:prstGeom>
        </p:spPr>
      </p:pic>
      <p:sp>
        <p:nvSpPr>
          <p:cNvPr id="8" name="Espace réservé du texte 7"/>
          <p:cNvSpPr>
            <a:spLocks noGrp="1"/>
          </p:cNvSpPr>
          <p:nvPr>
            <p:ph type="body" sz="quarter" idx="10" hasCustomPrompt="1"/>
          </p:nvPr>
        </p:nvSpPr>
        <p:spPr>
          <a:xfrm>
            <a:off x="784225" y="4703262"/>
            <a:ext cx="2813050" cy="277812"/>
          </a:xfrm>
        </p:spPr>
        <p:txBody>
          <a:bodyPr/>
          <a:lstStyle>
            <a:lvl1pPr marL="0" indent="0">
              <a:buNone/>
              <a:defRPr sz="1400" b="1" i="0">
                <a:solidFill>
                  <a:srgbClr val="1BB7D5"/>
                </a:solidFill>
                <a:latin typeface="Avenir Black" charset="0"/>
                <a:ea typeface="Avenir Black" charset="0"/>
                <a:cs typeface="Avenir Black"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a:t>Cyber Security Coalition</a:t>
            </a:r>
          </a:p>
        </p:txBody>
      </p:sp>
      <p:sp>
        <p:nvSpPr>
          <p:cNvPr id="10" name="Espace réservé du texte 9"/>
          <p:cNvSpPr>
            <a:spLocks noGrp="1"/>
          </p:cNvSpPr>
          <p:nvPr>
            <p:ph type="body" sz="quarter" idx="11" hasCustomPrompt="1"/>
          </p:nvPr>
        </p:nvSpPr>
        <p:spPr>
          <a:xfrm>
            <a:off x="784225" y="5101724"/>
            <a:ext cx="3787775" cy="609266"/>
          </a:xfrm>
        </p:spPr>
        <p:txBody>
          <a:bodyPr/>
          <a:lstStyle>
            <a:lvl1pPr marL="0" indent="0">
              <a:buNone/>
              <a:defRPr sz="1200" b="0" i="0" baseline="0">
                <a:latin typeface="Avenir Book" charset="0"/>
                <a:ea typeface="Avenir Book" charset="0"/>
                <a:cs typeface="Avenir Book" charset="0"/>
              </a:defRPr>
            </a:lvl1pPr>
            <a:lvl2pPr marL="457200" indent="0">
              <a:buNone/>
              <a:defRPr sz="1200" b="0" i="0">
                <a:latin typeface="Avenir Book" charset="0"/>
                <a:ea typeface="Avenir Book" charset="0"/>
                <a:cs typeface="Avenir Book" charset="0"/>
              </a:defRPr>
            </a:lvl2pPr>
            <a:lvl3pPr marL="914400" indent="0">
              <a:buNone/>
              <a:defRPr sz="1200" b="0" i="0">
                <a:latin typeface="Avenir Book" charset="0"/>
                <a:ea typeface="Avenir Book" charset="0"/>
                <a:cs typeface="Avenir Book" charset="0"/>
              </a:defRPr>
            </a:lvl3pPr>
            <a:lvl4pPr marL="1371600" indent="0">
              <a:buNone/>
              <a:defRPr sz="1200" b="0" i="0">
                <a:latin typeface="Avenir Book" charset="0"/>
                <a:ea typeface="Avenir Book" charset="0"/>
                <a:cs typeface="Avenir Book" charset="0"/>
              </a:defRPr>
            </a:lvl4pPr>
            <a:lvl5pPr marL="1828800" indent="0">
              <a:buNone/>
              <a:defRPr sz="1200" b="0" i="0">
                <a:latin typeface="Avenir Book" charset="0"/>
                <a:ea typeface="Avenir Book" charset="0"/>
                <a:cs typeface="Avenir Book" charset="0"/>
              </a:defRPr>
            </a:lvl5pPr>
          </a:lstStyle>
          <a:p>
            <a:pPr lvl="0"/>
            <a:r>
              <a:rPr lang="fr-FR" dirty="0" err="1"/>
              <a:t>Adress</a:t>
            </a:r>
            <a:endParaRPr lang="fr-FR" dirty="0"/>
          </a:p>
          <a:p>
            <a:pPr lvl="0"/>
            <a:r>
              <a:rPr lang="fr-FR" dirty="0"/>
              <a:t>Zip code</a:t>
            </a:r>
          </a:p>
          <a:p>
            <a:pPr lvl="0"/>
            <a:r>
              <a:rPr lang="fr-FR" dirty="0"/>
              <a:t>email</a:t>
            </a:r>
          </a:p>
        </p:txBody>
      </p:sp>
      <p:sp>
        <p:nvSpPr>
          <p:cNvPr id="11" name="Espace réservé du texte 7"/>
          <p:cNvSpPr>
            <a:spLocks noGrp="1"/>
          </p:cNvSpPr>
          <p:nvPr>
            <p:ph type="body" sz="quarter" idx="12" hasCustomPrompt="1"/>
          </p:nvPr>
        </p:nvSpPr>
        <p:spPr>
          <a:xfrm>
            <a:off x="783880" y="5842252"/>
            <a:ext cx="2813050" cy="277812"/>
          </a:xfrm>
        </p:spPr>
        <p:txBody>
          <a:bodyPr/>
          <a:lstStyle>
            <a:lvl1pPr marL="0" indent="0">
              <a:buNone/>
              <a:defRPr sz="1400" b="0" i="0">
                <a:solidFill>
                  <a:srgbClr val="1BB7D5"/>
                </a:solidFill>
                <a:latin typeface="Avenir Medium" charset="0"/>
                <a:ea typeface="Avenir Medium" charset="0"/>
                <a:cs typeface="Avenir Medium"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err="1"/>
              <a:t>website</a:t>
            </a:r>
            <a:endParaRPr lang="fr-FR" dirty="0"/>
          </a:p>
        </p:txBody>
      </p:sp>
    </p:spTree>
    <p:extLst>
      <p:ext uri="{BB962C8B-B14F-4D97-AF65-F5344CB8AC3E}">
        <p14:creationId xmlns:p14="http://schemas.microsoft.com/office/powerpoint/2010/main" val="65744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BE"/>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B88EC6-FB30-604F-A1F4-9433FCE8C09E}" type="slidenum">
              <a:rPr lang="en-US" altLang="en-US"/>
              <a:pPr>
                <a:defRPr/>
              </a:pPr>
              <a:t>‹#›</a:t>
            </a:fld>
            <a:endParaRPr lang="en-US" altLang="en-US"/>
          </a:p>
        </p:txBody>
      </p:sp>
    </p:spTree>
    <p:extLst>
      <p:ext uri="{BB962C8B-B14F-4D97-AF65-F5344CB8AC3E}">
        <p14:creationId xmlns:p14="http://schemas.microsoft.com/office/powerpoint/2010/main" val="176719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BB724B-BDD0-BA4F-AB00-99718CF06CC2}" type="slidenum">
              <a:rPr lang="en-US" altLang="en-US"/>
              <a:pPr>
                <a:defRPr/>
              </a:pPr>
              <a:t>‹#›</a:t>
            </a:fld>
            <a:endParaRPr lang="en-US" altLang="en-US"/>
          </a:p>
        </p:txBody>
      </p:sp>
    </p:spTree>
    <p:extLst>
      <p:ext uri="{BB962C8B-B14F-4D97-AF65-F5344CB8AC3E}">
        <p14:creationId xmlns:p14="http://schemas.microsoft.com/office/powerpoint/2010/main" val="1627309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BE"/>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49C780A-4570-0D42-9E68-42CE469F332B}" type="slidenum">
              <a:rPr lang="en-US" altLang="en-US"/>
              <a:pPr>
                <a:defRPr/>
              </a:pPr>
              <a:t>‹#›</a:t>
            </a:fld>
            <a:endParaRPr lang="en-US" altLang="en-US"/>
          </a:p>
        </p:txBody>
      </p:sp>
    </p:spTree>
    <p:extLst>
      <p:ext uri="{BB962C8B-B14F-4D97-AF65-F5344CB8AC3E}">
        <p14:creationId xmlns:p14="http://schemas.microsoft.com/office/powerpoint/2010/main" val="199188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4735AD5-07AC-4248-BD58-C712ABC2F6F4}" type="slidenum">
              <a:rPr lang="en-US" altLang="en-US"/>
              <a:pPr>
                <a:defRPr/>
              </a:pPr>
              <a:t>‹#›</a:t>
            </a:fld>
            <a:endParaRPr lang="en-US" altLang="en-US"/>
          </a:p>
        </p:txBody>
      </p:sp>
    </p:spTree>
    <p:extLst>
      <p:ext uri="{BB962C8B-B14F-4D97-AF65-F5344CB8AC3E}">
        <p14:creationId xmlns:p14="http://schemas.microsoft.com/office/powerpoint/2010/main" val="461529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2F939CD-0681-644D-A3BD-A33A998AF36E}" type="slidenum">
              <a:rPr lang="en-US" altLang="en-US"/>
              <a:pPr>
                <a:defRPr/>
              </a:pPr>
              <a:t>‹#›</a:t>
            </a:fld>
            <a:endParaRPr lang="en-US" altLang="en-US"/>
          </a:p>
        </p:txBody>
      </p:sp>
    </p:spTree>
    <p:extLst>
      <p:ext uri="{BB962C8B-B14F-4D97-AF65-F5344CB8AC3E}">
        <p14:creationId xmlns:p14="http://schemas.microsoft.com/office/powerpoint/2010/main" val="207524667"/>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nl-BE" altLang="en-US"/>
              <a:t>Click to edit Master title style</a:t>
            </a:r>
            <a:endParaRPr lang="en-US" alt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nl-BE" altLang="en-US" dirty="0"/>
              <a:t>Click to edit Master text styles</a:t>
            </a:r>
          </a:p>
          <a:p>
            <a:pPr lvl="1"/>
            <a:r>
              <a:rPr lang="nl-BE" altLang="en-US" dirty="0"/>
              <a:t>Second level</a:t>
            </a:r>
          </a:p>
          <a:p>
            <a:pPr lvl="2"/>
            <a:r>
              <a:rPr lang="nl-BE" altLang="en-US" dirty="0"/>
              <a:t>Third level</a:t>
            </a:r>
          </a:p>
          <a:p>
            <a:pPr lvl="3"/>
            <a:r>
              <a:rPr lang="nl-BE" altLang="en-US" dirty="0"/>
              <a:t>Fourth level</a:t>
            </a:r>
          </a:p>
          <a:p>
            <a:pPr lvl="4"/>
            <a:r>
              <a:rPr lang="nl-BE"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DD640957-CA7F-8F4F-BAE7-FD28B30B690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114" r:id="rId1"/>
    <p:sldLayoutId id="2147484115" r:id="rId2"/>
    <p:sldLayoutId id="2147484117" r:id="rId3"/>
    <p:sldLayoutId id="2147484119" r:id="rId4"/>
    <p:sldLayoutId id="2147484107" r:id="rId5"/>
    <p:sldLayoutId id="2147484108" r:id="rId6"/>
    <p:sldLayoutId id="2147484109" r:id="rId7"/>
    <p:sldLayoutId id="2147484110" r:id="rId8"/>
    <p:sldLayoutId id="2147484111" r:id="rId9"/>
    <p:sldLayoutId id="2147484112" r:id="rId10"/>
    <p:sldLayoutId id="2147484113" r:id="rId11"/>
    <p:sldLayoutId id="2147484120" r:id="rId12"/>
    <p:sldLayoutId id="2147484121" r:id="rId13"/>
    <p:sldLayoutId id="2147484122" r:id="rId14"/>
    <p:sldLayoutId id="2147484123" r:id="rId15"/>
    <p:sldLayoutId id="2147484124" r:id="rId16"/>
    <p:sldLayoutId id="2147484125" r:id="rId17"/>
    <p:sldLayoutId id="2147484126" r:id="rId18"/>
    <p:sldLayoutId id="2147484127" r:id="rId19"/>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hyperlink" Target="https://www.safeonweb.be/en/digital-health-index" TargetMode="External"/><Relationship Id="rId4" Type="http://schemas.openxmlformats.org/officeDocument/2006/relationships/hyperlink" Target="http://www.safeonweb.be/" TargetMode="External"/><Relationship Id="rId5" Type="http://schemas.openxmlformats.org/officeDocument/2006/relationships/image" Target="../media/image22.png"/><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23.jpeg"/><Relationship Id="rId5" Type="http://schemas.openxmlformats.org/officeDocument/2006/relationships/image" Target="../media/image24.png"/><Relationship Id="rId6" Type="http://schemas.openxmlformats.org/officeDocument/2006/relationships/hyperlink" Target="https://www.youtube.com/watch?v=3-U856cOWMU" TargetMode="External"/><Relationship Id="rId1" Type="http://schemas.openxmlformats.org/officeDocument/2006/relationships/video" Target="https://www.youtube.com/embed/3-U856cOWMU?feature=oembed" TargetMode="External"/><Relationship Id="rId2"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1" Type="http://schemas.openxmlformats.org/officeDocument/2006/relationships/hyperlink" Target="https://blog.nviso.eu/2020/04/03/to-zoom-or-not-to-zoom/" TargetMode="External"/><Relationship Id="rId12" Type="http://schemas.openxmlformats.org/officeDocument/2006/relationships/hyperlink" Target="https://www.sans.org/security-awareness-training/sans-security-awareness-work-home-deployment-kit" TargetMode="External"/><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hyperlink" Target="http://www.safeonweb.be/" TargetMode="External"/><Relationship Id="rId5" Type="http://schemas.openxmlformats.org/officeDocument/2006/relationships/hyperlink" Target="mailto:verdacht@safeonweb.be" TargetMode="External"/><Relationship Id="rId6" Type="http://schemas.openxmlformats.org/officeDocument/2006/relationships/hyperlink" Target="https://www.safeonweb.be/en/digital-health-index" TargetMode="External"/><Relationship Id="rId7" Type="http://schemas.openxmlformats.org/officeDocument/2006/relationships/hyperlink" Target="https://ccb.belgium.be/nl/publication/webinars-over-cyberveiligheid" TargetMode="External"/><Relationship Id="rId8" Type="http://schemas.openxmlformats.org/officeDocument/2006/relationships/hyperlink" Target="https://www.europol.europa.eu/staying-safe-during-covid-19-what-you-need-to-know" TargetMode="External"/><Relationship Id="rId9" Type="http://schemas.openxmlformats.org/officeDocument/2006/relationships/hyperlink" Target="https://www.febelfin.be/nl" TargetMode="External"/><Relationship Id="rId10" Type="http://schemas.openxmlformats.org/officeDocument/2006/relationships/hyperlink" Target="https://www.dhs.gov/"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9.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10.jpeg"/><Relationship Id="rId5" Type="http://schemas.openxmlformats.org/officeDocument/2006/relationships/image" Target="../media/image11.png"/><Relationship Id="rId1" Type="http://schemas.openxmlformats.org/officeDocument/2006/relationships/video" Target="https://www.youtube.com/embed/Mh4f9AYRCZY?feature=oembed" TargetMode="External"/><Relationship Id="rId2"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4.png"/><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mailto:verdacht@safeonweb.be" TargetMode="External"/><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4"/>
          </p:nvPr>
        </p:nvSpPr>
        <p:spPr/>
        <p:txBody>
          <a:bodyPr/>
          <a:lstStyle/>
          <a:p>
            <a:r>
              <a:rPr lang="nl-BE" dirty="0"/>
              <a:t>Brussels, September 2020</a:t>
            </a:r>
          </a:p>
        </p:txBody>
      </p:sp>
      <p:sp>
        <p:nvSpPr>
          <p:cNvPr id="7" name="Espace réservé du texte 2">
            <a:extLst>
              <a:ext uri="{FF2B5EF4-FFF2-40B4-BE49-F238E27FC236}">
                <a16:creationId xmlns:a16="http://schemas.microsoft.com/office/drawing/2014/main" xmlns="" id="{506807A8-9C88-48F6-B388-9C2EED11F632}"/>
              </a:ext>
            </a:extLst>
          </p:cNvPr>
          <p:cNvSpPr txBox="1">
            <a:spLocks/>
          </p:cNvSpPr>
          <p:nvPr/>
        </p:nvSpPr>
        <p:spPr bwMode="auto">
          <a:xfrm>
            <a:off x="3568700" y="3608338"/>
            <a:ext cx="4476750" cy="196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ct val="20000"/>
              </a:spcBef>
              <a:spcAft>
                <a:spcPct val="0"/>
              </a:spcAft>
              <a:buFontTx/>
              <a:buNone/>
              <a:defRPr sz="2400" b="1" i="0" kern="1200" baseline="0">
                <a:solidFill>
                  <a:srgbClr val="EB5C4E"/>
                </a:solidFill>
                <a:latin typeface="Avenir Heavy" charset="0"/>
                <a:ea typeface="Avenir Heavy" charset="0"/>
                <a:cs typeface="Avenir Heavy"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
              <a:t>East, West, Home is Best</a:t>
            </a:r>
          </a:p>
          <a:p>
            <a:r>
              <a:rPr lang="en" sz="2000" b="0">
                <a:solidFill>
                  <a:srgbClr val="404040"/>
                </a:solidFill>
                <a:latin typeface="Avenir Book"/>
                <a:cs typeface="Avenir Book"/>
              </a:rPr>
              <a:t>Working from home safely</a:t>
            </a:r>
            <a:endParaRPr lang="en" sz="2000" b="0" dirty="0">
              <a:solidFill>
                <a:srgbClr val="404040"/>
              </a:solidFill>
              <a:latin typeface="Avenir Book"/>
              <a:cs typeface="Avenir Book"/>
            </a:endParaRPr>
          </a:p>
        </p:txBody>
      </p:sp>
      <p:sp>
        <p:nvSpPr>
          <p:cNvPr id="5" name="Espace réservé pour une image  1"/>
          <p:cNvSpPr>
            <a:spLocks noGrp="1"/>
          </p:cNvSpPr>
          <p:nvPr>
            <p:ph type="pic" sz="quarter" idx="15"/>
          </p:nvPr>
        </p:nvSpPr>
        <p:spPr>
          <a:xfrm>
            <a:off x="3416300" y="1385455"/>
            <a:ext cx="1471229" cy="1300907"/>
          </a:xfrm>
        </p:spPr>
      </p:sp>
    </p:spTree>
    <p:extLst>
      <p:ext uri="{BB962C8B-B14F-4D97-AF65-F5344CB8AC3E}">
        <p14:creationId xmlns:p14="http://schemas.microsoft.com/office/powerpoint/2010/main" val="1108433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10</a:t>
            </a:fld>
            <a:endParaRPr lang="nl-BE" altLang="en-US" dirty="0"/>
          </a:p>
        </p:txBody>
      </p:sp>
      <p:sp>
        <p:nvSpPr>
          <p:cNvPr id="8" name="ZoneTexte 7"/>
          <p:cNvSpPr txBox="1"/>
          <p:nvPr/>
        </p:nvSpPr>
        <p:spPr bwMode="auto">
          <a:xfrm>
            <a:off x="438326" y="5028803"/>
            <a:ext cx="3447479" cy="64633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algn="ctr" eaLnBrk="1" hangingPunct="1"/>
            <a:r>
              <a:rPr lang="en" sz="1400" b="1" dirty="0">
                <a:solidFill>
                  <a:srgbClr val="FFFFFF"/>
                </a:solidFill>
                <a:latin typeface="Avenir Heavy"/>
              </a:rPr>
              <a:t>Check the ‘Social Engineering’ module </a:t>
            </a:r>
            <a:br>
              <a:rPr lang="en" sz="1400" b="1" dirty="0">
                <a:solidFill>
                  <a:srgbClr val="FFFFFF"/>
                </a:solidFill>
                <a:latin typeface="Avenir Heavy"/>
              </a:rPr>
            </a:br>
            <a:r>
              <a:rPr lang="en" sz="1400" b="1" dirty="0">
                <a:solidFill>
                  <a:srgbClr val="FFFFFF"/>
                </a:solidFill>
                <a:latin typeface="Avenir Heavy"/>
              </a:rPr>
              <a:t>in th</a:t>
            </a:r>
            <a:r>
              <a:rPr lang="nl-BE" sz="1400" b="1" dirty="0">
                <a:solidFill>
                  <a:srgbClr val="FFFFFF"/>
                </a:solidFill>
                <a:latin typeface="Avenir Heavy"/>
              </a:rPr>
              <a:t>e</a:t>
            </a:r>
            <a:r>
              <a:rPr lang="en" sz="1400" b="1" dirty="0">
                <a:solidFill>
                  <a:srgbClr val="FFFFFF"/>
                </a:solidFill>
                <a:latin typeface="Avenir Heavy"/>
              </a:rPr>
              <a:t>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grpSp>
        <p:nvGrpSpPr>
          <p:cNvPr id="11" name="Grouper 10"/>
          <p:cNvGrpSpPr/>
          <p:nvPr/>
        </p:nvGrpSpPr>
        <p:grpSpPr>
          <a:xfrm>
            <a:off x="620608" y="2644464"/>
            <a:ext cx="3119217" cy="2618526"/>
            <a:chOff x="552450" y="2945060"/>
            <a:chExt cx="2482178" cy="2083743"/>
          </a:xfrm>
        </p:grpSpPr>
        <p:pic>
          <p:nvPicPr>
            <p:cNvPr id="6" name="Image 5" descr="private-2.png"/>
            <p:cNvPicPr>
              <a:picLocks noChangeAspect="1"/>
            </p:cNvPicPr>
            <p:nvPr/>
          </p:nvPicPr>
          <p:blipFill rotWithShape="1">
            <a:blip r:embed="rId3">
              <a:extLst>
                <a:ext uri="{28A0092B-C50C-407E-A947-70E740481C1C}">
                  <a14:useLocalDpi xmlns:a14="http://schemas.microsoft.com/office/drawing/2010/main" val="0"/>
                </a:ext>
              </a:extLst>
            </a:blip>
            <a:srcRect r="52993"/>
            <a:stretch/>
          </p:blipFill>
          <p:spPr>
            <a:xfrm>
              <a:off x="552450" y="2945060"/>
              <a:ext cx="1637293" cy="1909952"/>
            </a:xfrm>
            <a:prstGeom prst="rect">
              <a:avLst/>
            </a:prstGeom>
          </p:spPr>
        </p:pic>
        <p:pic>
          <p:nvPicPr>
            <p:cNvPr id="9" name="Image 8" descr="private-2.png"/>
            <p:cNvPicPr>
              <a:picLocks noChangeAspect="1"/>
            </p:cNvPicPr>
            <p:nvPr/>
          </p:nvPicPr>
          <p:blipFill rotWithShape="1">
            <a:blip r:embed="rId3">
              <a:extLst>
                <a:ext uri="{28A0092B-C50C-407E-A947-70E740481C1C}">
                  <a14:useLocalDpi xmlns:a14="http://schemas.microsoft.com/office/drawing/2010/main" val="0"/>
                </a:ext>
              </a:extLst>
            </a:blip>
            <a:srcRect l="73647"/>
            <a:stretch/>
          </p:blipFill>
          <p:spPr>
            <a:xfrm>
              <a:off x="2116749" y="3118851"/>
              <a:ext cx="917879" cy="1909952"/>
            </a:xfrm>
            <a:prstGeom prst="rect">
              <a:avLst/>
            </a:prstGeom>
          </p:spPr>
        </p:pic>
      </p:grpSp>
      <p:sp>
        <p:nvSpPr>
          <p:cNvPr id="12" name="Espace réservé du contenu 2">
            <a:extLst>
              <a:ext uri="{FF2B5EF4-FFF2-40B4-BE49-F238E27FC236}">
                <a16:creationId xmlns:a16="http://schemas.microsoft.com/office/drawing/2014/main" xmlns="" id="{CF3B3608-58B6-47F2-9E97-15CB253EB12E}"/>
              </a:ext>
            </a:extLst>
          </p:cNvPr>
          <p:cNvSpPr txBox="1">
            <a:spLocks/>
          </p:cNvSpPr>
          <p:nvPr/>
        </p:nvSpPr>
        <p:spPr bwMode="auto">
          <a:xfrm>
            <a:off x="4766235" y="1832313"/>
            <a:ext cx="3606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Clr>
                <a:srgbClr val="EB5C4E"/>
              </a:buClr>
              <a:buFont typeface="Arial" charset="0"/>
              <a:buChar char="•"/>
              <a:defRPr sz="1600" b="1" kern="1200">
                <a:solidFill>
                  <a:srgbClr val="404040"/>
                </a:solidFill>
                <a:latin typeface="Avenir Book"/>
                <a:ea typeface="MS PGothic" panose="020B0600070205080204" pitchFamily="34" charset="-128"/>
                <a:cs typeface="Avenir Book"/>
              </a:defRPr>
            </a:lvl1pPr>
            <a:lvl2pPr marL="742950" indent="-285750" algn="l" defTabSz="457200" rtl="0" eaLnBrk="0" fontAlgn="base" hangingPunct="0">
              <a:spcBef>
                <a:spcPct val="20000"/>
              </a:spcBef>
              <a:spcAft>
                <a:spcPct val="0"/>
              </a:spcAft>
              <a:buClr>
                <a:srgbClr val="EB5C4E"/>
              </a:buClr>
              <a:buFont typeface="Arial" charset="0"/>
              <a:buChar char="–"/>
              <a:defRPr sz="1600" kern="1200">
                <a:solidFill>
                  <a:srgbClr val="404040"/>
                </a:solidFill>
                <a:latin typeface="Avenir Book"/>
                <a:ea typeface="MS PGothic" panose="020B0600070205080204" pitchFamily="34" charset="-128"/>
                <a:cs typeface="Avenir Book"/>
              </a:defRPr>
            </a:lvl2pPr>
            <a:lvl3pPr marL="1143000" indent="-228600" algn="l" defTabSz="457200" rtl="0" eaLnBrk="0" fontAlgn="base" hangingPunct="0">
              <a:spcBef>
                <a:spcPct val="20000"/>
              </a:spcBef>
              <a:spcAft>
                <a:spcPct val="0"/>
              </a:spcAft>
              <a:buClr>
                <a:srgbClr val="EB5C4E"/>
              </a:buClr>
              <a:buFont typeface="Arial" charset="0"/>
              <a:buChar char="•"/>
              <a:defRPr sz="1600" kern="1200">
                <a:solidFill>
                  <a:srgbClr val="404040"/>
                </a:solidFill>
                <a:latin typeface="Avenir Book"/>
                <a:ea typeface="MS PGothic" panose="020B0600070205080204" pitchFamily="34" charset="-128"/>
                <a:cs typeface="Avenir Book"/>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Font typeface="Arial" charset="0"/>
              <a:buNone/>
            </a:pPr>
            <a:r>
              <a:rPr lang="en">
                <a:latin typeface="Avenir Heavy"/>
                <a:cs typeface="Avenir Heavy"/>
              </a:rPr>
              <a:t>Use secure communication channels:</a:t>
            </a:r>
          </a:p>
          <a:p>
            <a:r>
              <a:rPr lang="en" b="0"/>
              <a:t>Only use applications chosen by your IT department or IT supplier for work communications</a:t>
            </a:r>
          </a:p>
          <a:p>
            <a:r>
              <a:rPr lang="en" b="0"/>
              <a:t>Do not send work e-mails to your personal Gmail/Hotmail account: risk of data breach</a:t>
            </a:r>
          </a:p>
          <a:p>
            <a:r>
              <a:rPr lang="en" b="0"/>
              <a:t>Always use an HTTPS connection</a:t>
            </a:r>
          </a:p>
          <a:p>
            <a:r>
              <a:rPr lang="en" b="0"/>
              <a:t>Do not put any work information on social media</a:t>
            </a:r>
          </a:p>
          <a:p>
            <a:r>
              <a:rPr lang="en" b="0"/>
              <a:t>Store confidential documents safely until you take them back to your place of work</a:t>
            </a:r>
          </a:p>
          <a:p>
            <a:endParaRPr lang="en" b="0"/>
          </a:p>
          <a:p>
            <a:endParaRPr lang="en" b="0" dirty="0"/>
          </a:p>
        </p:txBody>
      </p:sp>
      <p:sp>
        <p:nvSpPr>
          <p:cNvPr id="13" name="ZoneTexte 6">
            <a:extLst>
              <a:ext uri="{FF2B5EF4-FFF2-40B4-BE49-F238E27FC236}">
                <a16:creationId xmlns:a16="http://schemas.microsoft.com/office/drawing/2014/main" xmlns="" id="{EF7E19C9-E121-4B51-B3DB-CBA2B40695BD}"/>
              </a:ext>
            </a:extLst>
          </p:cNvPr>
          <p:cNvSpPr txBox="1"/>
          <p:nvPr/>
        </p:nvSpPr>
        <p:spPr bwMode="auto">
          <a:xfrm>
            <a:off x="232605" y="406986"/>
            <a:ext cx="3606800" cy="226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Personal or professional?</a:t>
            </a:r>
          </a:p>
          <a:p>
            <a:pPr algn="l" rtl="0" eaLnBrk="1" hangingPunct="1">
              <a:spcBef>
                <a:spcPts val="600"/>
              </a:spcBef>
            </a:pPr>
            <a:r>
              <a:rPr lang="en" sz="2000" i="0" u="none" baseline="0" dirty="0">
                <a:solidFill>
                  <a:srgbClr val="457A8C"/>
                </a:solidFill>
                <a:latin typeface="Avenir Book" charset="0"/>
              </a:rPr>
              <a:t>When working from home, it's important that you keep your personal and professional communications separate</a:t>
            </a:r>
            <a:endParaRPr lang="en" sz="2000" dirty="0">
              <a:solidFill>
                <a:srgbClr val="457A8C"/>
              </a:solidFill>
              <a:latin typeface="Avenir Book" charset="0"/>
            </a:endParaRPr>
          </a:p>
        </p:txBody>
      </p:sp>
    </p:spTree>
    <p:extLst>
      <p:ext uri="{BB962C8B-B14F-4D97-AF65-F5344CB8AC3E}">
        <p14:creationId xmlns:p14="http://schemas.microsoft.com/office/powerpoint/2010/main" val="4025683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11</a:t>
            </a:fld>
            <a:endParaRPr lang="nl-BE" altLang="en-US" dirty="0"/>
          </a:p>
        </p:txBody>
      </p:sp>
      <p:pic>
        <p:nvPicPr>
          <p:cNvPr id="8" name="Image 7" descr="safehomeworking_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374" y="2161021"/>
            <a:ext cx="4273176" cy="3271365"/>
          </a:xfrm>
          <a:prstGeom prst="rect">
            <a:avLst/>
          </a:prstGeom>
        </p:spPr>
      </p:pic>
      <p:sp>
        <p:nvSpPr>
          <p:cNvPr id="9" name="Espace réservé du contenu 2">
            <a:extLst>
              <a:ext uri="{FF2B5EF4-FFF2-40B4-BE49-F238E27FC236}">
                <a16:creationId xmlns:a16="http://schemas.microsoft.com/office/drawing/2014/main" xmlns="" id="{AF9D5997-95DB-498A-BCCE-6DBDAFF09E1E}"/>
              </a:ext>
            </a:extLst>
          </p:cNvPr>
          <p:cNvSpPr>
            <a:spLocks noGrp="1"/>
          </p:cNvSpPr>
          <p:nvPr>
            <p:ph idx="1"/>
          </p:nvPr>
        </p:nvSpPr>
        <p:spPr>
          <a:xfrm>
            <a:off x="4432459" y="1387812"/>
            <a:ext cx="4181453" cy="4525963"/>
          </a:xfrm>
        </p:spPr>
        <p:txBody>
          <a:bodyPr/>
          <a:lstStyle/>
          <a:p>
            <a:pPr marL="0" indent="0" algn="l" rtl="0">
              <a:spcAft>
                <a:spcPts val="600"/>
              </a:spcAft>
              <a:buNone/>
            </a:pPr>
            <a:r>
              <a:rPr lang="en" b="1" i="0" u="none" baseline="0" dirty="0">
                <a:solidFill>
                  <a:srgbClr val="404040"/>
                </a:solidFill>
                <a:latin typeface="Avenir Heavy"/>
                <a:cs typeface="Avenir Heavy"/>
              </a:rPr>
              <a:t>Hosting online video conferences safely (1/2):</a:t>
            </a:r>
          </a:p>
          <a:p>
            <a:pPr algn="l" rtl="0"/>
            <a:r>
              <a:rPr lang="en" b="0" i="0" u="none" baseline="0" dirty="0"/>
              <a:t>Use recognised products from an official app store and make sure they’re up to date</a:t>
            </a:r>
          </a:p>
          <a:p>
            <a:pPr algn="l" rtl="0"/>
            <a:r>
              <a:rPr lang="en" b="0" i="0" u="none" baseline="0" dirty="0"/>
              <a:t>Create your own account and use a strong password to secure it</a:t>
            </a:r>
          </a:p>
          <a:p>
            <a:pPr algn="l" rtl="0"/>
            <a:r>
              <a:rPr lang="en" b="0" i="0" u="none" baseline="0" dirty="0"/>
              <a:t>Keep your telephone and video calls confidential</a:t>
            </a:r>
          </a:p>
          <a:p>
            <a:pPr lvl="1" algn="l" rtl="0"/>
            <a:r>
              <a:rPr lang="en" b="0" i="0" u="none" baseline="0" dirty="0"/>
              <a:t>In places you can talk without being interrupted</a:t>
            </a:r>
          </a:p>
          <a:p>
            <a:pPr lvl="1" algn="l" rtl="0"/>
            <a:r>
              <a:rPr lang="en" b="0" i="0" u="none" baseline="0" dirty="0"/>
              <a:t>Watch out for your ‘visual’ and ‘audio’ home environment: don’t give away any sensitive information</a:t>
            </a:r>
          </a:p>
          <a:p>
            <a:pPr lvl="1" algn="l" rtl="0"/>
            <a:r>
              <a:rPr lang="en" b="0" i="0" u="none" baseline="0" dirty="0"/>
              <a:t>Make calls invite-only</a:t>
            </a:r>
          </a:p>
          <a:p>
            <a:pPr lvl="1" algn="l" rtl="0"/>
            <a:r>
              <a:rPr lang="en" b="0" i="0" u="none" baseline="0" dirty="0"/>
              <a:t>Make all meetings password-protected</a:t>
            </a:r>
          </a:p>
          <a:p>
            <a:pPr lvl="1" algn="l" rtl="0"/>
            <a:r>
              <a:rPr lang="en" b="0" i="0" u="none" baseline="0" dirty="0"/>
              <a:t>‘Lock’ the event once all of the attendees have arrived</a:t>
            </a:r>
          </a:p>
          <a:p>
            <a:pPr lvl="1" algn="l" rtl="0"/>
            <a:r>
              <a:rPr lang="en" b="0" i="0" u="none" baseline="0" dirty="0"/>
              <a:t>Use headphones</a:t>
            </a:r>
          </a:p>
          <a:p>
            <a:pPr lvl="1" algn="l" rtl="0"/>
            <a:r>
              <a:rPr lang="en" b="0" i="0" u="none" baseline="0" dirty="0"/>
              <a:t>Use a webcam cover</a:t>
            </a:r>
            <a:endParaRPr lang="en" b="0" dirty="0"/>
          </a:p>
          <a:p>
            <a:pPr lvl="1" algn="l" rtl="0"/>
            <a:endParaRPr lang="en" b="0" dirty="0"/>
          </a:p>
          <a:p>
            <a:endParaRPr lang="en" b="0" dirty="0">
              <a:solidFill>
                <a:srgbClr val="404040"/>
              </a:solidFill>
            </a:endParaRPr>
          </a:p>
        </p:txBody>
      </p:sp>
      <p:sp>
        <p:nvSpPr>
          <p:cNvPr id="10" name="ZoneTexte 6">
            <a:extLst>
              <a:ext uri="{FF2B5EF4-FFF2-40B4-BE49-F238E27FC236}">
                <a16:creationId xmlns:a16="http://schemas.microsoft.com/office/drawing/2014/main" xmlns="" id="{A3AD5924-F39A-4E1A-BEAF-E92D9F451479}"/>
              </a:ext>
            </a:extLst>
          </p:cNvPr>
          <p:cNvSpPr txBox="1"/>
          <p:nvPr/>
        </p:nvSpPr>
        <p:spPr bwMode="auto">
          <a:xfrm>
            <a:off x="577165" y="499750"/>
            <a:ext cx="3146698"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Everything online?</a:t>
            </a:r>
          </a:p>
          <a:p>
            <a:pPr algn="l" rtl="0" eaLnBrk="1" hangingPunct="1">
              <a:spcBef>
                <a:spcPts val="600"/>
              </a:spcBef>
            </a:pPr>
            <a:r>
              <a:rPr lang="en" sz="2000" i="0" u="none" baseline="0" dirty="0">
                <a:solidFill>
                  <a:srgbClr val="457A8C"/>
                </a:solidFill>
                <a:latin typeface="Avenir Book" charset="0"/>
              </a:rPr>
              <a:t>Teaching, meetings and even having a drink with your friends all commonly happen online now</a:t>
            </a:r>
            <a:r>
              <a:rPr lang="en" sz="2000" b="1" i="0" u="none" baseline="0" dirty="0">
                <a:solidFill>
                  <a:srgbClr val="457A8C"/>
                </a:solidFill>
                <a:latin typeface="Avenir Book" charset="0"/>
              </a:rPr>
              <a:t> </a:t>
            </a:r>
            <a:endParaRPr lang="en" sz="2000" b="1" dirty="0">
              <a:solidFill>
                <a:srgbClr val="457A8C"/>
              </a:solidFill>
              <a:latin typeface="Avenir Book" charset="0"/>
            </a:endParaRPr>
          </a:p>
        </p:txBody>
      </p:sp>
    </p:spTree>
    <p:extLst>
      <p:ext uri="{BB962C8B-B14F-4D97-AF65-F5344CB8AC3E}">
        <p14:creationId xmlns:p14="http://schemas.microsoft.com/office/powerpoint/2010/main" val="1261877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12</a:t>
            </a:fld>
            <a:endParaRPr lang="nl-BE" altLang="en-US" dirty="0"/>
          </a:p>
        </p:txBody>
      </p:sp>
      <p:pic>
        <p:nvPicPr>
          <p:cNvPr id="8" name="Image 7" descr="safehomeworking_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374" y="2161021"/>
            <a:ext cx="4273176" cy="3271365"/>
          </a:xfrm>
          <a:prstGeom prst="rect">
            <a:avLst/>
          </a:prstGeom>
        </p:spPr>
      </p:pic>
      <p:sp>
        <p:nvSpPr>
          <p:cNvPr id="9" name="Titre 1">
            <a:extLst>
              <a:ext uri="{FF2B5EF4-FFF2-40B4-BE49-F238E27FC236}">
                <a16:creationId xmlns:a16="http://schemas.microsoft.com/office/drawing/2014/main" xmlns="" id="{B0721612-796A-4AC9-902E-C50046929B57}"/>
              </a:ext>
            </a:extLst>
          </p:cNvPr>
          <p:cNvSpPr>
            <a:spLocks noGrp="1"/>
          </p:cNvSpPr>
          <p:nvPr>
            <p:ph type="title"/>
          </p:nvPr>
        </p:nvSpPr>
        <p:spPr>
          <a:xfrm>
            <a:off x="4572000" y="409937"/>
            <a:ext cx="3725330" cy="583471"/>
          </a:xfrm>
        </p:spPr>
        <p:txBody>
          <a:bodyPr>
            <a:normAutofit fontScale="90000"/>
          </a:bodyPr>
          <a:lstStyle/>
          <a:p>
            <a:pPr rtl="0"/>
            <a:r>
              <a:rPr lang="en" b="0" i="0" u="none" baseline="0" dirty="0">
                <a:latin typeface="Avenir Heavy"/>
                <a:cs typeface="Avenir Heavy"/>
              </a:rPr>
              <a:t>What you need to be able to work from home safely... </a:t>
            </a:r>
          </a:p>
        </p:txBody>
      </p:sp>
      <p:sp>
        <p:nvSpPr>
          <p:cNvPr id="12" name="Espace réservé du contenu 2">
            <a:extLst>
              <a:ext uri="{FF2B5EF4-FFF2-40B4-BE49-F238E27FC236}">
                <a16:creationId xmlns:a16="http://schemas.microsoft.com/office/drawing/2014/main" xmlns="" id="{6AA1A4C3-F962-43C3-A54C-23F970503EBD}"/>
              </a:ext>
            </a:extLst>
          </p:cNvPr>
          <p:cNvSpPr>
            <a:spLocks noGrp="1"/>
          </p:cNvSpPr>
          <p:nvPr>
            <p:ph idx="1"/>
          </p:nvPr>
        </p:nvSpPr>
        <p:spPr>
          <a:xfrm>
            <a:off x="4352947" y="1387812"/>
            <a:ext cx="4181453" cy="4525963"/>
          </a:xfrm>
        </p:spPr>
        <p:txBody>
          <a:bodyPr/>
          <a:lstStyle/>
          <a:p>
            <a:pPr marL="0" indent="0" algn="l" rtl="0">
              <a:spcAft>
                <a:spcPts val="600"/>
              </a:spcAft>
              <a:buNone/>
            </a:pPr>
            <a:r>
              <a:rPr lang="en" b="1" i="0" u="none" baseline="0" dirty="0">
                <a:solidFill>
                  <a:srgbClr val="404040"/>
                </a:solidFill>
                <a:latin typeface="Avenir Heavy"/>
                <a:cs typeface="Avenir Heavy"/>
              </a:rPr>
              <a:t>Hosting online video conferences safely (2/2):</a:t>
            </a:r>
          </a:p>
          <a:p>
            <a:pPr algn="l" rtl="0"/>
            <a:r>
              <a:rPr lang="en" b="0" i="0" u="none" baseline="0" dirty="0"/>
              <a:t>Ensure your data is well protected</a:t>
            </a:r>
          </a:p>
          <a:p>
            <a:pPr lvl="1" algn="l" rtl="0"/>
            <a:r>
              <a:rPr lang="en" b="0" i="0" u="none" baseline="0" dirty="0"/>
              <a:t>Install secure communication channels</a:t>
            </a:r>
          </a:p>
          <a:p>
            <a:pPr lvl="1" algn="l" rtl="0"/>
            <a:r>
              <a:rPr lang="en" b="0" i="0" u="none" baseline="0" dirty="0"/>
              <a:t>Know who you’re sharing with when sharing your screen or files </a:t>
            </a:r>
          </a:p>
          <a:p>
            <a:pPr lvl="1" algn="l" rtl="0"/>
            <a:r>
              <a:rPr lang="en" b="0" i="0" u="none" baseline="0" dirty="0"/>
              <a:t>Do not discuss any details you wouldn’t share by phone</a:t>
            </a:r>
          </a:p>
          <a:p>
            <a:pPr lvl="1" algn="l" rtl="0"/>
            <a:endParaRPr lang="en" b="0" dirty="0"/>
          </a:p>
          <a:p>
            <a:endParaRPr lang="en" b="0" dirty="0">
              <a:solidFill>
                <a:srgbClr val="404040"/>
              </a:solidFill>
            </a:endParaRPr>
          </a:p>
        </p:txBody>
      </p:sp>
      <p:sp>
        <p:nvSpPr>
          <p:cNvPr id="13" name="ZoneTexte 6">
            <a:extLst>
              <a:ext uri="{FF2B5EF4-FFF2-40B4-BE49-F238E27FC236}">
                <a16:creationId xmlns:a16="http://schemas.microsoft.com/office/drawing/2014/main" xmlns="" id="{2E6F1986-7C68-487B-A618-F944F74074E1}"/>
              </a:ext>
            </a:extLst>
          </p:cNvPr>
          <p:cNvSpPr txBox="1"/>
          <p:nvPr/>
        </p:nvSpPr>
        <p:spPr bwMode="auto">
          <a:xfrm>
            <a:off x="609601" y="499750"/>
            <a:ext cx="31937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Everything online?</a:t>
            </a:r>
          </a:p>
        </p:txBody>
      </p:sp>
    </p:spTree>
    <p:extLst>
      <p:ext uri="{BB962C8B-B14F-4D97-AF65-F5344CB8AC3E}">
        <p14:creationId xmlns:p14="http://schemas.microsoft.com/office/powerpoint/2010/main" val="1411931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13</a:t>
            </a:fld>
            <a:endParaRPr lang="nl-BE" altLang="en-US" dirty="0"/>
          </a:p>
        </p:txBody>
      </p:sp>
      <p:pic>
        <p:nvPicPr>
          <p:cNvPr id="5" name="Image 4" descr="flag-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41198">
            <a:off x="1108638" y="2459342"/>
            <a:ext cx="2219492" cy="2455888"/>
          </a:xfrm>
          <a:prstGeom prst="rect">
            <a:avLst/>
          </a:prstGeom>
        </p:spPr>
      </p:pic>
      <p:sp>
        <p:nvSpPr>
          <p:cNvPr id="9" name="Espace réservé du contenu 2">
            <a:extLst>
              <a:ext uri="{FF2B5EF4-FFF2-40B4-BE49-F238E27FC236}">
                <a16:creationId xmlns:a16="http://schemas.microsoft.com/office/drawing/2014/main" xmlns="" id="{D44212E0-AF86-4D5D-AB85-4B31CFD0D49D}"/>
              </a:ext>
            </a:extLst>
          </p:cNvPr>
          <p:cNvSpPr>
            <a:spLocks noGrp="1"/>
          </p:cNvSpPr>
          <p:nvPr>
            <p:ph idx="1"/>
          </p:nvPr>
        </p:nvSpPr>
        <p:spPr>
          <a:xfrm>
            <a:off x="4774507" y="1679913"/>
            <a:ext cx="3606800" cy="4525963"/>
          </a:xfrm>
        </p:spPr>
        <p:txBody>
          <a:bodyPr/>
          <a:lstStyle/>
          <a:p>
            <a:pPr marL="0" indent="0" algn="l" rtl="0">
              <a:spcAft>
                <a:spcPts val="600"/>
              </a:spcAft>
              <a:buNone/>
            </a:pPr>
            <a:r>
              <a:rPr lang="en" b="1" i="0" u="none" baseline="0" dirty="0">
                <a:solidFill>
                  <a:srgbClr val="404040"/>
                </a:solidFill>
                <a:latin typeface="Avenir Heavy"/>
                <a:cs typeface="Avenir Heavy"/>
              </a:rPr>
              <a:t>Stay alert, and let your IT department, IT supplier or bank know about any issues immediately:</a:t>
            </a:r>
          </a:p>
          <a:p>
            <a:pPr algn="l" rtl="0"/>
            <a:r>
              <a:rPr lang="en" b="0" i="0" u="none" baseline="0" dirty="0"/>
              <a:t>Smartphone, laptop or tablet been lost or stolen?</a:t>
            </a:r>
          </a:p>
          <a:p>
            <a:pPr algn="l" rtl="0"/>
            <a:r>
              <a:rPr lang="en" b="0" i="0" u="none" baseline="0" dirty="0"/>
              <a:t>Suspect your device has been hacked?</a:t>
            </a:r>
          </a:p>
          <a:p>
            <a:pPr algn="l" rtl="0"/>
            <a:r>
              <a:rPr lang="en" b="0" i="0" u="none" baseline="0" dirty="0"/>
              <a:t>Clicked on a link or attachment in a suspicious e-mail?</a:t>
            </a:r>
          </a:p>
          <a:p>
            <a:pPr algn="l" rtl="0"/>
            <a:r>
              <a:rPr lang="en" b="0" i="0" u="none" baseline="0" dirty="0"/>
              <a:t>Important information lost/stolen?</a:t>
            </a:r>
          </a:p>
          <a:p>
            <a:pPr algn="l" rtl="0"/>
            <a:r>
              <a:rPr lang="en" b="0" i="0" u="none" baseline="0" dirty="0"/>
              <a:t>Password hacked?</a:t>
            </a:r>
          </a:p>
          <a:p>
            <a:endParaRPr lang="en" b="0" dirty="0">
              <a:solidFill>
                <a:srgbClr val="404040"/>
              </a:solidFill>
            </a:endParaRPr>
          </a:p>
        </p:txBody>
      </p:sp>
      <p:sp>
        <p:nvSpPr>
          <p:cNvPr id="10" name="ZoneTexte 6">
            <a:extLst>
              <a:ext uri="{FF2B5EF4-FFF2-40B4-BE49-F238E27FC236}">
                <a16:creationId xmlns:a16="http://schemas.microsoft.com/office/drawing/2014/main" xmlns="" id="{FACB73F1-DF52-4192-9D59-63942067CDBD}"/>
              </a:ext>
            </a:extLst>
          </p:cNvPr>
          <p:cNvSpPr txBox="1"/>
          <p:nvPr/>
        </p:nvSpPr>
        <p:spPr bwMode="auto">
          <a:xfrm>
            <a:off x="422686" y="473246"/>
            <a:ext cx="338464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Working from home</a:t>
            </a:r>
          </a:p>
          <a:p>
            <a:pPr algn="l" rtl="0" eaLnBrk="1" hangingPunct="1">
              <a:spcBef>
                <a:spcPts val="600"/>
              </a:spcBef>
            </a:pPr>
            <a:r>
              <a:rPr lang="en" sz="2000" i="0" u="none" baseline="0" dirty="0">
                <a:solidFill>
                  <a:srgbClr val="457A8C"/>
                </a:solidFill>
                <a:latin typeface="Avenir Book" charset="0"/>
              </a:rPr>
              <a:t>What if something goes wrong?</a:t>
            </a:r>
            <a:endParaRPr lang="en" sz="2000" dirty="0">
              <a:solidFill>
                <a:srgbClr val="457A8C"/>
              </a:solidFill>
              <a:latin typeface="Avenir Book" charset="0"/>
            </a:endParaRPr>
          </a:p>
        </p:txBody>
      </p:sp>
    </p:spTree>
    <p:extLst>
      <p:ext uri="{BB962C8B-B14F-4D97-AF65-F5344CB8AC3E}">
        <p14:creationId xmlns:p14="http://schemas.microsoft.com/office/powerpoint/2010/main" val="1570564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 b="0" dirty="0">
                <a:latin typeface="Avenir Medium"/>
                <a:cs typeface="Avenir Medium"/>
              </a:rPr>
              <a:t>Test your home working safety!</a:t>
            </a:r>
            <a:endParaRPr lang="nl-BE" b="0" dirty="0">
              <a:latin typeface="Avenir Medium"/>
              <a:cs typeface="Avenir Medium"/>
            </a:endParaRPr>
          </a:p>
        </p:txBody>
      </p:sp>
      <p:sp>
        <p:nvSpPr>
          <p:cNvPr id="4" name="Espace réservé du numéro de diapositive 3"/>
          <p:cNvSpPr>
            <a:spLocks noGrp="1"/>
          </p:cNvSpPr>
          <p:nvPr>
            <p:ph type="sldNum" sz="quarter" idx="10"/>
          </p:nvPr>
        </p:nvSpPr>
        <p:spPr/>
        <p:txBody>
          <a:bodyPr/>
          <a:lstStyle/>
          <a:p>
            <a:pPr>
              <a:defRPr/>
            </a:pPr>
            <a:fld id="{2445E06D-40C8-EA46-88DD-7A5FD2B50BC1}" type="slidenum">
              <a:rPr lang="nl-BE" altLang="en-US" smtClean="0"/>
              <a:pPr>
                <a:defRPr/>
              </a:pPr>
              <a:t>14</a:t>
            </a:fld>
            <a:endParaRPr lang="nl-BE" altLang="en-US" dirty="0"/>
          </a:p>
        </p:txBody>
      </p:sp>
      <p:sp>
        <p:nvSpPr>
          <p:cNvPr id="9" name="TextBox 8">
            <a:extLst>
              <a:ext uri="{FF2B5EF4-FFF2-40B4-BE49-F238E27FC236}">
                <a16:creationId xmlns:a16="http://schemas.microsoft.com/office/drawing/2014/main" xmlns="" id="{B42568DF-2EF4-4C97-9309-3CD0D9A53894}"/>
              </a:ext>
            </a:extLst>
          </p:cNvPr>
          <p:cNvSpPr txBox="1"/>
          <p:nvPr/>
        </p:nvSpPr>
        <p:spPr bwMode="auto">
          <a:xfrm>
            <a:off x="1030685" y="2899625"/>
            <a:ext cx="26837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spcBef>
                <a:spcPct val="20000"/>
              </a:spcBef>
              <a:buClr>
                <a:srgbClr val="EB5C4E"/>
              </a:buClr>
            </a:pPr>
            <a:r>
              <a:rPr lang="nl-BE" sz="1600" dirty="0">
                <a:solidFill>
                  <a:srgbClr val="404040"/>
                </a:solidFill>
                <a:latin typeface="Avenir Book"/>
                <a:ea typeface="MS PGothic" panose="020B0600070205080204" pitchFamily="34" charset="-128"/>
                <a:hlinkClick r:id="rId3"/>
              </a:rPr>
              <a:t>test </a:t>
            </a:r>
            <a:r>
              <a:rPr lang="nl-BE" sz="1600" dirty="0">
                <a:solidFill>
                  <a:srgbClr val="404040"/>
                </a:solidFill>
                <a:latin typeface="Avenir Book"/>
                <a:ea typeface="MS PGothic" panose="020B0600070205080204" pitchFamily="34" charset="-128"/>
              </a:rPr>
              <a:t> on </a:t>
            </a:r>
            <a:r>
              <a:rPr lang="nl-BE" sz="1600" dirty="0">
                <a:solidFill>
                  <a:srgbClr val="00B0F0"/>
                </a:solidFill>
                <a:latin typeface="Avenir Book"/>
                <a:ea typeface="MS PGothic" panose="020B0600070205080204" pitchFamily="34" charset="-128"/>
                <a:hlinkClick r:id="rId4">
                  <a:extLst>
                    <a:ext uri="{A12FA001-AC4F-418D-AE19-62706E023703}">
                      <ahyp:hlinkClr xmlns:ahyp="http://schemas.microsoft.com/office/drawing/2018/hyperlinkcolor" xmlns="" val="tx"/>
                    </a:ext>
                  </a:extLst>
                </a:hlinkClick>
              </a:rPr>
              <a:t>www.safeonweb.be</a:t>
            </a:r>
            <a:endParaRPr lang="nl-BE" sz="1600" dirty="0">
              <a:solidFill>
                <a:srgbClr val="00B0F0"/>
              </a:solidFill>
              <a:latin typeface="Avenir Book"/>
              <a:ea typeface="MS PGothic" panose="020B0600070205080204" pitchFamily="34" charset="-128"/>
            </a:endParaRPr>
          </a:p>
        </p:txBody>
      </p:sp>
      <p:pic>
        <p:nvPicPr>
          <p:cNvPr id="10" name="Image 9" descr="CCB_hippi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9929" y="2036278"/>
            <a:ext cx="4824678" cy="4700364"/>
          </a:xfrm>
          <a:prstGeom prst="rect">
            <a:avLst/>
          </a:prstGeom>
        </p:spPr>
      </p:pic>
      <p:sp>
        <p:nvSpPr>
          <p:cNvPr id="11" name="ZoneTexte 10"/>
          <p:cNvSpPr txBox="1"/>
          <p:nvPr/>
        </p:nvSpPr>
        <p:spPr bwMode="auto">
          <a:xfrm>
            <a:off x="1001486" y="1907111"/>
            <a:ext cx="3570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Test </a:t>
            </a:r>
            <a:r>
              <a:rPr lang="nl-BE" sz="2800" b="1" dirty="0" err="1">
                <a:solidFill>
                  <a:srgbClr val="457A8C"/>
                </a:solidFill>
                <a:latin typeface="Avenir Heavy"/>
                <a:cs typeface="Avenir Heavy"/>
              </a:rPr>
              <a:t>your</a:t>
            </a:r>
            <a:r>
              <a:rPr lang="nl-BE" sz="2800" b="1" dirty="0">
                <a:solidFill>
                  <a:srgbClr val="457A8C"/>
                </a:solidFill>
                <a:latin typeface="Avenir Heavy"/>
                <a:cs typeface="Avenir Heavy"/>
              </a:rPr>
              <a:t> digital health</a:t>
            </a:r>
          </a:p>
        </p:txBody>
      </p:sp>
    </p:spTree>
    <p:extLst>
      <p:ext uri="{BB962C8B-B14F-4D97-AF65-F5344CB8AC3E}">
        <p14:creationId xmlns:p14="http://schemas.microsoft.com/office/powerpoint/2010/main" val="3882179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15</a:t>
            </a:fld>
            <a:endParaRPr lang="nl-BE" altLang="en-US" dirty="0"/>
          </a:p>
        </p:txBody>
      </p:sp>
      <p:pic>
        <p:nvPicPr>
          <p:cNvPr id="8" name="Image 7"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3225" t="11854" r="12085" b="28105"/>
          <a:stretch/>
        </p:blipFill>
        <p:spPr>
          <a:xfrm>
            <a:off x="2929903" y="159953"/>
            <a:ext cx="6215606" cy="6538093"/>
          </a:xfrm>
          <a:prstGeom prst="rect">
            <a:avLst/>
          </a:prstGeom>
        </p:spPr>
      </p:pic>
      <p:sp>
        <p:nvSpPr>
          <p:cNvPr id="7" name="ZoneTexte 5">
            <a:extLst>
              <a:ext uri="{FF2B5EF4-FFF2-40B4-BE49-F238E27FC236}">
                <a16:creationId xmlns:a16="http://schemas.microsoft.com/office/drawing/2014/main" xmlns="" id="{F9C7DEBC-DA1E-4DE1-9BCF-2AC4D7F19EAC}"/>
              </a:ext>
            </a:extLst>
          </p:cNvPr>
          <p:cNvSpPr txBox="1"/>
          <p:nvPr/>
        </p:nvSpPr>
        <p:spPr bwMode="auto">
          <a:xfrm>
            <a:off x="605864" y="487250"/>
            <a:ext cx="282559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Working from home safely:</a:t>
            </a:r>
          </a:p>
          <a:p>
            <a:pPr algn="l" rtl="0" eaLnBrk="1" hangingPunct="1"/>
            <a:r>
              <a:rPr lang="en" sz="2800" b="1" i="0" u="none" baseline="0" dirty="0">
                <a:solidFill>
                  <a:srgbClr val="457A8C"/>
                </a:solidFill>
                <a:latin typeface="Avenir Heavy"/>
                <a:cs typeface="Avenir Heavy"/>
              </a:rPr>
              <a:t>let's talk about it!</a:t>
            </a:r>
          </a:p>
        </p:txBody>
      </p:sp>
      <p:sp>
        <p:nvSpPr>
          <p:cNvPr id="9" name="ZoneTexte 4">
            <a:extLst>
              <a:ext uri="{FF2B5EF4-FFF2-40B4-BE49-F238E27FC236}">
                <a16:creationId xmlns:a16="http://schemas.microsoft.com/office/drawing/2014/main" xmlns="" id="{AB8313C1-5033-403A-A837-A6706D1EC140}"/>
              </a:ext>
            </a:extLst>
          </p:cNvPr>
          <p:cNvSpPr txBox="1"/>
          <p:nvPr/>
        </p:nvSpPr>
        <p:spPr bwMode="auto">
          <a:xfrm>
            <a:off x="605862" y="2190717"/>
            <a:ext cx="3210763"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spcBef>
                <a:spcPts val="600"/>
              </a:spcBef>
            </a:pPr>
            <a:r>
              <a:rPr lang="en" sz="2000" i="0" u="none" baseline="0" dirty="0">
                <a:solidFill>
                  <a:srgbClr val="457A8C"/>
                </a:solidFill>
                <a:latin typeface="Avenir Book" charset="0"/>
              </a:rPr>
              <a:t>What do you think?</a:t>
            </a:r>
          </a:p>
          <a:p>
            <a:pPr algn="l" rtl="0" eaLnBrk="1" hangingPunct="1">
              <a:spcBef>
                <a:spcPts val="600"/>
              </a:spcBef>
            </a:pPr>
            <a:r>
              <a:rPr lang="en" sz="2000" i="0" u="none" baseline="0" dirty="0">
                <a:solidFill>
                  <a:srgbClr val="457A8C"/>
                </a:solidFill>
                <a:latin typeface="Avenir Book" charset="0"/>
              </a:rPr>
              <a:t>Any comments?</a:t>
            </a:r>
          </a:p>
          <a:p>
            <a:pPr algn="l" rtl="0" eaLnBrk="1" hangingPunct="1">
              <a:spcBef>
                <a:spcPts val="600"/>
              </a:spcBef>
            </a:pPr>
            <a:r>
              <a:rPr lang="en" sz="2000" i="0" u="none" baseline="0" dirty="0">
                <a:solidFill>
                  <a:srgbClr val="457A8C"/>
                </a:solidFill>
                <a:latin typeface="Avenir Book" charset="0"/>
              </a:rPr>
              <a:t>What do you remember?</a:t>
            </a:r>
          </a:p>
          <a:p>
            <a:pPr algn="l" rtl="0" eaLnBrk="1" hangingPunct="1">
              <a:spcBef>
                <a:spcPts val="600"/>
              </a:spcBef>
            </a:pPr>
            <a:r>
              <a:rPr lang="en" sz="2000" i="0" u="none" baseline="0" dirty="0">
                <a:solidFill>
                  <a:srgbClr val="457A8C"/>
                </a:solidFill>
                <a:latin typeface="Avenir Book" charset="0"/>
              </a:rPr>
              <a:t>What will your first step be?</a:t>
            </a:r>
          </a:p>
        </p:txBody>
      </p:sp>
    </p:spTree>
    <p:extLst>
      <p:ext uri="{BB962C8B-B14F-4D97-AF65-F5344CB8AC3E}">
        <p14:creationId xmlns:p14="http://schemas.microsoft.com/office/powerpoint/2010/main" val="2575841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 b="0" dirty="0">
                <a:latin typeface="Avenir Heavy"/>
                <a:cs typeface="Avenir Heavy"/>
              </a:rPr>
              <a:t>SANS focus areas</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16</a:t>
            </a:fld>
            <a:endParaRPr lang="nl-BE" altLang="en-US" dirty="0"/>
          </a:p>
        </p:txBody>
      </p:sp>
      <p:pic>
        <p:nvPicPr>
          <p:cNvPr id="3" name="Online Media 2" title="SANS Security Awareness: Working Remotely">
            <a:hlinkClick r:id="" action="ppaction://media"/>
            <a:extLst>
              <a:ext uri="{FF2B5EF4-FFF2-40B4-BE49-F238E27FC236}">
                <a16:creationId xmlns:a16="http://schemas.microsoft.com/office/drawing/2014/main" xmlns="" id="{6AB454BD-797C-457C-AECD-A58960E9D22E}"/>
              </a:ext>
            </a:extLst>
          </p:cNvPr>
          <p:cNvPicPr>
            <a:picLocks noRot="1" noChangeAspect="1"/>
          </p:cNvPicPr>
          <p:nvPr>
            <a:quickTimeFile r:link="rId1"/>
          </p:nvPr>
        </p:nvPicPr>
        <p:blipFill>
          <a:blip r:embed="rId4"/>
          <a:stretch>
            <a:fillRect/>
          </a:stretch>
        </p:blipFill>
        <p:spPr>
          <a:xfrm>
            <a:off x="4810125" y="3478026"/>
            <a:ext cx="3048000" cy="1714500"/>
          </a:xfrm>
          <a:prstGeom prst="rect">
            <a:avLst/>
          </a:prstGeom>
        </p:spPr>
      </p:pic>
      <p:pic>
        <p:nvPicPr>
          <p:cNvPr id="7" name="Image 6" descr="tre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390974">
            <a:off x="-98370" y="2886612"/>
            <a:ext cx="3423206" cy="2453309"/>
          </a:xfrm>
          <a:prstGeom prst="rect">
            <a:avLst/>
          </a:prstGeom>
        </p:spPr>
      </p:pic>
      <p:sp>
        <p:nvSpPr>
          <p:cNvPr id="9" name="ZoneTexte 6">
            <a:extLst>
              <a:ext uri="{FF2B5EF4-FFF2-40B4-BE49-F238E27FC236}">
                <a16:creationId xmlns:a16="http://schemas.microsoft.com/office/drawing/2014/main" xmlns="" id="{6C642B70-2516-4D2A-9FD6-EA84F4135778}"/>
              </a:ext>
            </a:extLst>
          </p:cNvPr>
          <p:cNvSpPr txBox="1"/>
          <p:nvPr/>
        </p:nvSpPr>
        <p:spPr bwMode="auto">
          <a:xfrm>
            <a:off x="513097" y="640623"/>
            <a:ext cx="31975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Working from home</a:t>
            </a:r>
            <a:endParaRPr lang="en" sz="2800" b="1" dirty="0">
              <a:solidFill>
                <a:srgbClr val="457A8C"/>
              </a:solidFill>
              <a:latin typeface="Avenir Heavy"/>
              <a:cs typeface="Avenir Heavy"/>
            </a:endParaRPr>
          </a:p>
          <a:p>
            <a:pPr algn="l" rtl="0" eaLnBrk="1" hangingPunct="1"/>
            <a:r>
              <a:rPr lang="en" sz="2000" i="0" u="none" baseline="0" dirty="0">
                <a:solidFill>
                  <a:srgbClr val="457A8C"/>
                </a:solidFill>
                <a:latin typeface="Avenir Book" charset="0"/>
              </a:rPr>
              <a:t>Focus areas</a:t>
            </a:r>
            <a:endParaRPr lang="en" sz="2400" dirty="0">
              <a:solidFill>
                <a:srgbClr val="457A8C"/>
              </a:solidFill>
              <a:latin typeface="Avenir Book" charset="0"/>
            </a:endParaRPr>
          </a:p>
        </p:txBody>
      </p:sp>
      <p:sp>
        <p:nvSpPr>
          <p:cNvPr id="11" name="Espace réservé du contenu 2">
            <a:extLst>
              <a:ext uri="{FF2B5EF4-FFF2-40B4-BE49-F238E27FC236}">
                <a16:creationId xmlns:a16="http://schemas.microsoft.com/office/drawing/2014/main" xmlns="" id="{8DFF18D0-68C8-4069-B561-A7D63E49A7E9}"/>
              </a:ext>
            </a:extLst>
          </p:cNvPr>
          <p:cNvSpPr>
            <a:spLocks noGrp="1"/>
          </p:cNvSpPr>
          <p:nvPr>
            <p:ph idx="1"/>
          </p:nvPr>
        </p:nvSpPr>
        <p:spPr>
          <a:xfrm>
            <a:off x="4465298" y="1562166"/>
            <a:ext cx="3911544" cy="1453118"/>
          </a:xfrm>
        </p:spPr>
        <p:txBody>
          <a:bodyPr/>
          <a:lstStyle/>
          <a:p>
            <a:pPr marL="0" indent="0" algn="l" rtl="0">
              <a:spcAft>
                <a:spcPts val="600"/>
              </a:spcAft>
              <a:buNone/>
            </a:pPr>
            <a:r>
              <a:rPr lang="en" b="0" i="0" u="none" baseline="0" dirty="0">
                <a:latin typeface="Avenir Heavy"/>
                <a:cs typeface="Avenir Heavy"/>
              </a:rPr>
              <a:t>SANS, a major international cyber security body, has posted </a:t>
            </a:r>
            <a:r>
              <a:rPr lang="en" b="0" i="0" u="none" baseline="0" dirty="0">
                <a:latin typeface="Avenir Heavy"/>
                <a:cs typeface="Avenir Heavy"/>
                <a:hlinkClick r:id="rId6"/>
              </a:rPr>
              <a:t>this video</a:t>
            </a:r>
            <a:r>
              <a:rPr lang="en" b="0" i="0" u="none" baseline="0" dirty="0">
                <a:latin typeface="Avenir Heavy"/>
                <a:cs typeface="Avenir Heavy"/>
              </a:rPr>
              <a:t> that offers a serious but accessible overview of the most important messages from these slides:</a:t>
            </a:r>
            <a:endParaRPr lang="en" dirty="0">
              <a:solidFill>
                <a:srgbClr val="404040"/>
              </a:solidFill>
            </a:endParaRPr>
          </a:p>
        </p:txBody>
      </p:sp>
    </p:spTree>
    <p:extLst>
      <p:ext uri="{BB962C8B-B14F-4D97-AF65-F5344CB8AC3E}">
        <p14:creationId xmlns:p14="http://schemas.microsoft.com/office/powerpoint/2010/main" val="1212028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nl-BE" b="0" dirty="0" err="1">
                <a:latin typeface="Avenir Heavy"/>
                <a:cs typeface="Avenir Heavy"/>
              </a:rPr>
              <a:t>Useful</a:t>
            </a:r>
            <a:r>
              <a:rPr lang="nl-BE" b="0" dirty="0">
                <a:latin typeface="Avenir Heavy"/>
                <a:cs typeface="Avenir Heavy"/>
              </a:rPr>
              <a:t> links</a:t>
            </a: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17</a:t>
            </a:fld>
            <a:endParaRPr lang="nl-BE" altLang="en-US" dirty="0"/>
          </a:p>
        </p:txBody>
      </p:sp>
      <p:sp>
        <p:nvSpPr>
          <p:cNvPr id="13" name="ZoneTexte 12"/>
          <p:cNvSpPr txBox="1"/>
          <p:nvPr/>
        </p:nvSpPr>
        <p:spPr bwMode="auto">
          <a:xfrm>
            <a:off x="5698929" y="640272"/>
            <a:ext cx="184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eaLnBrk="1" hangingPunct="1">
              <a:spcBef>
                <a:spcPct val="0"/>
              </a:spcBef>
              <a:buFontTx/>
              <a:buNone/>
            </a:pPr>
            <a:endParaRPr lang="nl-BE" sz="1400" dirty="0">
              <a:solidFill>
                <a:srgbClr val="E22567"/>
              </a:solidFill>
              <a:latin typeface="Avenir Book" charset="0"/>
            </a:endParaRPr>
          </a:p>
        </p:txBody>
      </p:sp>
      <p:pic>
        <p:nvPicPr>
          <p:cNvPr id="7" name="Image 6" descr="vach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24016">
            <a:off x="514747" y="3307180"/>
            <a:ext cx="3068362" cy="1925330"/>
          </a:xfrm>
          <a:prstGeom prst="rect">
            <a:avLst/>
          </a:prstGeom>
        </p:spPr>
      </p:pic>
      <p:sp>
        <p:nvSpPr>
          <p:cNvPr id="12" name="Espace réservé du contenu 2">
            <a:extLst>
              <a:ext uri="{FF2B5EF4-FFF2-40B4-BE49-F238E27FC236}">
                <a16:creationId xmlns:a16="http://schemas.microsoft.com/office/drawing/2014/main" xmlns="" id="{5CE21DFA-8EE2-46D1-8ED0-CA74D4D534DA}"/>
              </a:ext>
            </a:extLst>
          </p:cNvPr>
          <p:cNvSpPr>
            <a:spLocks noGrp="1"/>
          </p:cNvSpPr>
          <p:nvPr>
            <p:ph idx="1"/>
          </p:nvPr>
        </p:nvSpPr>
        <p:spPr>
          <a:xfrm>
            <a:off x="4407006" y="1679913"/>
            <a:ext cx="3920565" cy="4525963"/>
          </a:xfrm>
        </p:spPr>
        <p:txBody>
          <a:bodyPr/>
          <a:lstStyle/>
          <a:p>
            <a:pPr algn="l" rtl="0">
              <a:spcAft>
                <a:spcPts val="600"/>
              </a:spcAft>
              <a:buFontTx/>
              <a:buChar char="-"/>
            </a:pPr>
            <a:r>
              <a:rPr lang="en" sz="1400" b="0" i="0" u="none" baseline="0" dirty="0">
                <a:solidFill>
                  <a:srgbClr val="404040"/>
                </a:solidFill>
                <a:hlinkClick r:id="rId4"/>
              </a:rPr>
              <a:t>www.safeonweb.be</a:t>
            </a:r>
            <a:r>
              <a:rPr lang="en" sz="1400" b="0" i="0" u="none" baseline="0" dirty="0">
                <a:solidFill>
                  <a:srgbClr val="404040"/>
                </a:solidFill>
              </a:rPr>
              <a:t>: Centre for Cybersecurity Belgium (CCB) with practical security tips and tests</a:t>
            </a:r>
          </a:p>
          <a:p>
            <a:pPr algn="l" rtl="0">
              <a:spcAft>
                <a:spcPts val="600"/>
              </a:spcAft>
              <a:buFontTx/>
              <a:buChar char="-"/>
            </a:pPr>
            <a:r>
              <a:rPr lang="en" sz="1400" b="0" i="0" u="none" baseline="0" dirty="0">
                <a:hlinkClick r:id="rId5"/>
              </a:rPr>
              <a:t>verdacht@safeonweb.be</a:t>
            </a:r>
            <a:r>
              <a:rPr lang="en" sz="1400" b="0" i="0" u="none" baseline="0" dirty="0"/>
              <a:t>: send suspicious messages (e-mails, text messages, etc.) to this address  </a:t>
            </a:r>
          </a:p>
          <a:p>
            <a:pPr algn="l" rtl="0">
              <a:spcAft>
                <a:spcPts val="600"/>
              </a:spcAft>
              <a:buFontTx/>
              <a:buChar char="-"/>
            </a:pPr>
            <a:r>
              <a:rPr lang="en" sz="1400" b="0" i="0" u="sng" baseline="0" dirty="0">
                <a:hlinkClick r:id="rId6"/>
              </a:rPr>
              <a:t>Test your digital health now!</a:t>
            </a:r>
            <a:endParaRPr lang="en" sz="1400" b="0" u="sng" dirty="0"/>
          </a:p>
          <a:p>
            <a:pPr algn="l" rtl="0">
              <a:spcAft>
                <a:spcPts val="600"/>
              </a:spcAft>
              <a:buFontTx/>
              <a:buChar char="-"/>
            </a:pPr>
            <a:r>
              <a:rPr lang="en" sz="1400" b="0" i="0" u="sng" baseline="0" dirty="0">
                <a:solidFill>
                  <a:srgbClr val="404040"/>
                </a:solidFill>
                <a:hlinkClick r:id="rId7"/>
              </a:rPr>
              <a:t>Webinar</a:t>
            </a:r>
            <a:r>
              <a:rPr lang="en" sz="1400" b="0" i="0" u="sng" baseline="0" dirty="0">
                <a:hlinkClick r:id="rId7"/>
              </a:rPr>
              <a:t>s on cyber security</a:t>
            </a:r>
            <a:r>
              <a:rPr lang="en" sz="1400" b="0" u="sng" dirty="0"/>
              <a:t> (only DU/FR)</a:t>
            </a:r>
          </a:p>
          <a:p>
            <a:pPr algn="l" rtl="0">
              <a:spcAft>
                <a:spcPts val="600"/>
              </a:spcAft>
              <a:buFontTx/>
              <a:buChar char="-"/>
            </a:pPr>
            <a:r>
              <a:rPr lang="en" sz="1400" b="0" i="0" u="sng" baseline="0" dirty="0">
                <a:solidFill>
                  <a:srgbClr val="404040"/>
                </a:solidFill>
                <a:hlinkClick r:id="rId8"/>
              </a:rPr>
              <a:t>Europol: infographics on Covid-19 threats</a:t>
            </a:r>
            <a:r>
              <a:rPr lang="en" sz="1400" b="0" i="0" u="sng" baseline="0" dirty="0">
                <a:solidFill>
                  <a:srgbClr val="404040"/>
                </a:solidFill>
              </a:rPr>
              <a:t> </a:t>
            </a:r>
          </a:p>
          <a:p>
            <a:pPr algn="l" rtl="0">
              <a:spcAft>
                <a:spcPts val="600"/>
              </a:spcAft>
              <a:buFontTx/>
              <a:buChar char="-"/>
            </a:pPr>
            <a:r>
              <a:rPr lang="en" sz="1400" b="0" i="0" u="sng" baseline="0" dirty="0">
                <a:hlinkClick r:id="rId9"/>
              </a:rPr>
              <a:t>Febelfin</a:t>
            </a:r>
            <a:r>
              <a:rPr lang="en" sz="1400" b="0" i="0" u="sng" baseline="0" dirty="0"/>
              <a:t> (</a:t>
            </a:r>
            <a:r>
              <a:rPr lang="nl-BE" sz="1400" b="0" u="sng" dirty="0" err="1"/>
              <a:t>only</a:t>
            </a:r>
            <a:r>
              <a:rPr lang="nl-BE" sz="1400" b="0" u="sng" dirty="0"/>
              <a:t> DU/FR)</a:t>
            </a:r>
            <a:endParaRPr lang="en" sz="1400" b="0" u="sng" dirty="0"/>
          </a:p>
          <a:p>
            <a:pPr algn="l" rtl="0">
              <a:spcAft>
                <a:spcPts val="600"/>
              </a:spcAft>
              <a:buFontTx/>
              <a:buChar char="-"/>
            </a:pPr>
            <a:r>
              <a:rPr lang="en" sz="1400" b="0" i="0" u="none" baseline="0" dirty="0">
                <a:solidFill>
                  <a:schemeClr val="tx1"/>
                </a:solidFill>
                <a:hlinkClick r:id="rId10"/>
              </a:rPr>
              <a:t>US Department of Homeland Security</a:t>
            </a:r>
            <a:endParaRPr lang="en" sz="1400" b="0" i="0" u="none" baseline="0" dirty="0">
              <a:solidFill>
                <a:schemeClr val="tx1"/>
              </a:solidFill>
            </a:endParaRPr>
          </a:p>
          <a:p>
            <a:pPr algn="l" rtl="0">
              <a:spcAft>
                <a:spcPts val="600"/>
              </a:spcAft>
              <a:buFontTx/>
              <a:buChar char="-"/>
            </a:pPr>
            <a:r>
              <a:rPr lang="en" sz="1400" b="0" i="0" u="none" baseline="0" dirty="0">
                <a:solidFill>
                  <a:schemeClr val="tx1"/>
                </a:solidFill>
              </a:rPr>
              <a:t>NVISO: </a:t>
            </a:r>
            <a:r>
              <a:rPr lang="en" sz="1400" b="0" i="0" u="none" baseline="0" dirty="0">
                <a:solidFill>
                  <a:schemeClr val="tx1"/>
                </a:solidFill>
                <a:hlinkClick r:id="rId11"/>
              </a:rPr>
              <a:t>To Zoom or not to Zoom</a:t>
            </a:r>
            <a:endParaRPr lang="en" sz="1400" b="0" dirty="0">
              <a:solidFill>
                <a:schemeClr val="tx1"/>
              </a:solidFill>
            </a:endParaRPr>
          </a:p>
          <a:p>
            <a:pPr algn="l" rtl="0">
              <a:spcAft>
                <a:spcPts val="600"/>
              </a:spcAft>
              <a:buFontTx/>
              <a:buChar char="-"/>
            </a:pPr>
            <a:r>
              <a:rPr lang="en" sz="1400" b="0" i="0" u="none" baseline="0" dirty="0">
                <a:solidFill>
                  <a:schemeClr val="tx1"/>
                </a:solidFill>
              </a:rPr>
              <a:t>SANS: </a:t>
            </a:r>
            <a:r>
              <a:rPr lang="en" sz="1400" b="0" i="0" u="none" baseline="0" dirty="0">
                <a:solidFill>
                  <a:schemeClr val="tx1"/>
                </a:solidFill>
                <a:hlinkClick r:id="rId12"/>
              </a:rPr>
              <a:t>Work from Home Deployment Kit</a:t>
            </a:r>
            <a:endParaRPr lang="en" sz="1400" dirty="0"/>
          </a:p>
          <a:p>
            <a:pPr algn="l" rtl="0">
              <a:spcAft>
                <a:spcPts val="600"/>
              </a:spcAft>
              <a:buFontTx/>
              <a:buChar char="-"/>
            </a:pPr>
            <a:endParaRPr lang="en" sz="1400" b="0" dirty="0">
              <a:solidFill>
                <a:srgbClr val="404040"/>
              </a:solidFill>
            </a:endParaRPr>
          </a:p>
          <a:p>
            <a:endParaRPr lang="en" sz="1400" b="0" dirty="0">
              <a:solidFill>
                <a:srgbClr val="404040"/>
              </a:solidFill>
            </a:endParaRPr>
          </a:p>
          <a:p>
            <a:endParaRPr lang="en" sz="1400" b="0" dirty="0">
              <a:solidFill>
                <a:srgbClr val="404040"/>
              </a:solidFill>
            </a:endParaRPr>
          </a:p>
        </p:txBody>
      </p:sp>
    </p:spTree>
    <p:extLst>
      <p:ext uri="{BB962C8B-B14F-4D97-AF65-F5344CB8AC3E}">
        <p14:creationId xmlns:p14="http://schemas.microsoft.com/office/powerpoint/2010/main" val="410397928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nvPr>
        </p:nvSpPr>
        <p:spPr/>
        <p:txBody>
          <a:bodyPr/>
          <a:lstStyle/>
          <a:p>
            <a:pPr eaLnBrk="1" hangingPunct="1">
              <a:spcBef>
                <a:spcPct val="0"/>
              </a:spcBef>
            </a:pPr>
            <a:r>
              <a:rPr lang="nl-BE" altLang="en-US" dirty="0"/>
              <a:t>www.cybersecuritycoalition.be</a:t>
            </a:r>
          </a:p>
        </p:txBody>
      </p:sp>
      <p:grpSp>
        <p:nvGrpSpPr>
          <p:cNvPr id="6" name="Grouper 5"/>
          <p:cNvGrpSpPr/>
          <p:nvPr/>
        </p:nvGrpSpPr>
        <p:grpSpPr>
          <a:xfrm>
            <a:off x="5480242" y="1985882"/>
            <a:ext cx="3406588" cy="3608294"/>
            <a:chOff x="5480242" y="1985882"/>
            <a:chExt cx="3406588" cy="3608294"/>
          </a:xfrm>
        </p:grpSpPr>
        <p:pic>
          <p:nvPicPr>
            <p:cNvPr id="7" name="Image 6" descr="personnages.png"/>
            <p:cNvPicPr>
              <a:picLocks noChangeAspect="1"/>
            </p:cNvPicPr>
            <p:nvPr/>
          </p:nvPicPr>
          <p:blipFill rotWithShape="1">
            <a:blip r:embed="rId3">
              <a:extLst>
                <a:ext uri="{28A0092B-C50C-407E-A947-70E740481C1C}">
                  <a14:useLocalDpi xmlns:a14="http://schemas.microsoft.com/office/drawing/2010/main" val="0"/>
                </a:ext>
              </a:extLst>
            </a:blip>
            <a:srcRect l="50327" b="2679"/>
            <a:stretch/>
          </p:blipFill>
          <p:spPr>
            <a:xfrm>
              <a:off x="5480242" y="1985882"/>
              <a:ext cx="3406588" cy="3608294"/>
            </a:xfrm>
            <a:prstGeom prst="rect">
              <a:avLst/>
            </a:prstGeom>
          </p:spPr>
        </p:pic>
        <p:pic>
          <p:nvPicPr>
            <p:cNvPr id="5" name="Image 4" descr="mme.png"/>
            <p:cNvPicPr>
              <a:picLocks noChangeAspect="1"/>
            </p:cNvPicPr>
            <p:nvPr/>
          </p:nvPicPr>
          <p:blipFill rotWithShape="1">
            <a:blip r:embed="rId4">
              <a:extLst>
                <a:ext uri="{28A0092B-C50C-407E-A947-70E740481C1C}">
                  <a14:useLocalDpi xmlns:a14="http://schemas.microsoft.com/office/drawing/2010/main" val="0"/>
                </a:ext>
              </a:extLst>
            </a:blip>
            <a:srcRect b="2612"/>
            <a:stretch/>
          </p:blipFill>
          <p:spPr>
            <a:xfrm>
              <a:off x="5515683" y="2245995"/>
              <a:ext cx="3360652" cy="3348181"/>
            </a:xfrm>
            <a:prstGeom prst="rect">
              <a:avLst/>
            </a:prstGeom>
          </p:spPr>
        </p:pic>
      </p:grpSp>
      <p:sp>
        <p:nvSpPr>
          <p:cNvPr id="12" name="Espace réservé du texte 1">
            <a:extLst>
              <a:ext uri="{FF2B5EF4-FFF2-40B4-BE49-F238E27FC236}">
                <a16:creationId xmlns:a16="http://schemas.microsoft.com/office/drawing/2014/main" xmlns="" id="{7FDA1724-C49A-40AA-8870-8A9FCE7883F6}"/>
              </a:ext>
            </a:extLst>
          </p:cNvPr>
          <p:cNvSpPr txBox="1">
            <a:spLocks/>
          </p:cNvSpPr>
          <p:nvPr/>
        </p:nvSpPr>
        <p:spPr bwMode="auto">
          <a:xfrm>
            <a:off x="1053619" y="3581398"/>
            <a:ext cx="2813050" cy="615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ct val="20000"/>
              </a:spcBef>
              <a:spcAft>
                <a:spcPct val="0"/>
              </a:spcAft>
              <a:buFont typeface="Arial" charset="0"/>
              <a:buNone/>
              <a:defRPr sz="1400" b="1" i="0" kern="1200">
                <a:solidFill>
                  <a:srgbClr val="EB5C4E"/>
                </a:solidFill>
                <a:latin typeface="Avenir Black" charset="0"/>
                <a:ea typeface="Avenir Black" charset="0"/>
                <a:cs typeface="Avenir Black" charset="0"/>
              </a:defRPr>
            </a:lvl1pPr>
            <a:lvl2pPr marL="742950" indent="-285750" algn="l" defTabSz="457200" rtl="0" eaLnBrk="0" fontAlgn="base" hangingPunct="0">
              <a:spcBef>
                <a:spcPct val="20000"/>
              </a:spcBef>
              <a:spcAft>
                <a:spcPct val="0"/>
              </a:spcAft>
              <a:buFont typeface="Arial" charset="0"/>
              <a:buChar char="–"/>
              <a:defRPr sz="1400" b="1" i="0" kern="1200">
                <a:solidFill>
                  <a:schemeClr val="tx1"/>
                </a:solidFill>
                <a:latin typeface="Avenir Black" charset="0"/>
                <a:ea typeface="Avenir Black" charset="0"/>
                <a:cs typeface="Avenir Black" charset="0"/>
              </a:defRPr>
            </a:lvl2pPr>
            <a:lvl3pPr marL="1143000" indent="-228600" algn="l" defTabSz="457200" rtl="0" eaLnBrk="0" fontAlgn="base" hangingPunct="0">
              <a:spcBef>
                <a:spcPct val="20000"/>
              </a:spcBef>
              <a:spcAft>
                <a:spcPct val="0"/>
              </a:spcAft>
              <a:buFont typeface="Arial" charset="0"/>
              <a:buChar char="•"/>
              <a:defRPr sz="1400" b="1" i="0" kern="1200">
                <a:solidFill>
                  <a:schemeClr val="tx1"/>
                </a:solidFill>
                <a:latin typeface="Avenir Black" charset="0"/>
                <a:ea typeface="Avenir Black" charset="0"/>
                <a:cs typeface="Avenir Black" charset="0"/>
              </a:defRPr>
            </a:lvl3pPr>
            <a:lvl4pPr marL="1600200" indent="-228600" algn="l" defTabSz="457200" rtl="0" eaLnBrk="0" fontAlgn="base" hangingPunct="0">
              <a:spcBef>
                <a:spcPct val="20000"/>
              </a:spcBef>
              <a:spcAft>
                <a:spcPct val="0"/>
              </a:spcAft>
              <a:buFont typeface="Arial" charset="0"/>
              <a:buChar char="–"/>
              <a:defRPr sz="1400" b="1" i="0" kern="1200">
                <a:solidFill>
                  <a:schemeClr val="tx1"/>
                </a:solidFill>
                <a:latin typeface="Avenir Black" charset="0"/>
                <a:ea typeface="Avenir Black" charset="0"/>
                <a:cs typeface="Avenir Black" charset="0"/>
              </a:defRPr>
            </a:lvl4pPr>
            <a:lvl5pPr marL="2057400" indent="-228600" algn="l" defTabSz="457200" rtl="0" eaLnBrk="0" fontAlgn="base" hangingPunct="0">
              <a:spcBef>
                <a:spcPct val="20000"/>
              </a:spcBef>
              <a:spcAft>
                <a:spcPct val="0"/>
              </a:spcAft>
              <a:buFont typeface="Arial" charset="0"/>
              <a:buChar char="»"/>
              <a:defRPr sz="1400" b="1" i="0" kern="1200">
                <a:solidFill>
                  <a:schemeClr val="tx1"/>
                </a:solidFill>
                <a:latin typeface="Avenir Black" charset="0"/>
                <a:ea typeface="Avenir Black" charset="0"/>
                <a:cs typeface="Avenir Blac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 dirty="0"/>
              <a:t>An initiative from </a:t>
            </a:r>
          </a:p>
          <a:p>
            <a:r>
              <a:rPr lang="en" dirty="0"/>
              <a:t>the Cyber Security Coalition</a:t>
            </a:r>
          </a:p>
        </p:txBody>
      </p:sp>
      <p:sp>
        <p:nvSpPr>
          <p:cNvPr id="15" name="Espace réservé du texte 2">
            <a:extLst>
              <a:ext uri="{FF2B5EF4-FFF2-40B4-BE49-F238E27FC236}">
                <a16:creationId xmlns:a16="http://schemas.microsoft.com/office/drawing/2014/main" xmlns="" id="{54B50A9A-A630-459B-AC09-04A97CE0D64C}"/>
              </a:ext>
            </a:extLst>
          </p:cNvPr>
          <p:cNvSpPr txBox="1">
            <a:spLocks/>
          </p:cNvSpPr>
          <p:nvPr/>
        </p:nvSpPr>
        <p:spPr bwMode="auto">
          <a:xfrm>
            <a:off x="1053619" y="4249324"/>
            <a:ext cx="3787775" cy="992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ct val="20000"/>
              </a:spcBef>
              <a:spcAft>
                <a:spcPct val="0"/>
              </a:spcAft>
              <a:buFont typeface="Arial" charset="0"/>
              <a:buNone/>
              <a:defRPr sz="1200" b="0" i="0" kern="1200" baseline="0">
                <a:solidFill>
                  <a:srgbClr val="404040"/>
                </a:solidFill>
                <a:latin typeface="Avenir Book" charset="0"/>
                <a:ea typeface="Avenir Book" charset="0"/>
                <a:cs typeface="Avenir Book" charset="0"/>
              </a:defRPr>
            </a:lvl1pPr>
            <a:lvl2pPr marL="457200" indent="0" algn="l" defTabSz="457200" rtl="0" eaLnBrk="0" fontAlgn="base" hangingPunct="0">
              <a:spcBef>
                <a:spcPct val="20000"/>
              </a:spcBef>
              <a:spcAft>
                <a:spcPct val="0"/>
              </a:spcAft>
              <a:buFont typeface="Arial" charset="0"/>
              <a:buNone/>
              <a:defRPr sz="1200" b="0" i="0" kern="1200">
                <a:solidFill>
                  <a:schemeClr val="tx1"/>
                </a:solidFill>
                <a:latin typeface="Avenir Book" charset="0"/>
                <a:ea typeface="Avenir Book" charset="0"/>
                <a:cs typeface="Avenir Book" charset="0"/>
              </a:defRPr>
            </a:lvl2pPr>
            <a:lvl3pPr marL="914400" indent="0" algn="l" defTabSz="457200" rtl="0" eaLnBrk="0" fontAlgn="base" hangingPunct="0">
              <a:spcBef>
                <a:spcPct val="20000"/>
              </a:spcBef>
              <a:spcAft>
                <a:spcPct val="0"/>
              </a:spcAft>
              <a:buFont typeface="Arial" charset="0"/>
              <a:buNone/>
              <a:defRPr sz="1200" b="0" i="0" kern="1200">
                <a:solidFill>
                  <a:schemeClr val="tx1"/>
                </a:solidFill>
                <a:latin typeface="Avenir Book" charset="0"/>
                <a:ea typeface="Avenir Book" charset="0"/>
                <a:cs typeface="Avenir Book" charset="0"/>
              </a:defRPr>
            </a:lvl3pPr>
            <a:lvl4pPr marL="1371600" indent="0" algn="l" defTabSz="457200" rtl="0" eaLnBrk="0" fontAlgn="base" hangingPunct="0">
              <a:spcBef>
                <a:spcPct val="20000"/>
              </a:spcBef>
              <a:spcAft>
                <a:spcPct val="0"/>
              </a:spcAft>
              <a:buFont typeface="Arial" charset="0"/>
              <a:buNone/>
              <a:defRPr sz="1200" b="0" i="0" kern="1200">
                <a:solidFill>
                  <a:schemeClr val="tx1"/>
                </a:solidFill>
                <a:latin typeface="Avenir Book" charset="0"/>
                <a:ea typeface="Avenir Book" charset="0"/>
                <a:cs typeface="Avenir Book" charset="0"/>
              </a:defRPr>
            </a:lvl4pPr>
            <a:lvl5pPr marL="1828800" indent="0" algn="l" defTabSz="457200" rtl="0" eaLnBrk="0" fontAlgn="base" hangingPunct="0">
              <a:spcBef>
                <a:spcPct val="20000"/>
              </a:spcBef>
              <a:spcAft>
                <a:spcPct val="0"/>
              </a:spcAft>
              <a:buFont typeface="Arial" charset="0"/>
              <a:buNone/>
              <a:defRPr sz="1200" b="0" i="0" kern="1200">
                <a:solidFill>
                  <a:schemeClr val="tx1"/>
                </a:solidFill>
                <a:latin typeface="Avenir Book" charset="0"/>
                <a:ea typeface="Avenir Book" charset="0"/>
                <a:cs typeface="Avenir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spcBef>
                <a:spcPct val="0"/>
              </a:spcBef>
            </a:pPr>
            <a:r>
              <a:rPr lang="en"/>
              <a:t>Its aim? Raising the level of IT security in Belgium. It brings together experts from academia, government and the private sector to improve the ways in which we fight cyber crime.</a:t>
            </a:r>
            <a:endParaRPr lang="en" altLang="en-US" dirty="0"/>
          </a:p>
        </p:txBody>
      </p:sp>
      <p:sp>
        <p:nvSpPr>
          <p:cNvPr id="18" name="Espace réservé du texte 7">
            <a:extLst>
              <a:ext uri="{FF2B5EF4-FFF2-40B4-BE49-F238E27FC236}">
                <a16:creationId xmlns:a16="http://schemas.microsoft.com/office/drawing/2014/main" xmlns="" id="{C7A7AA7B-FC78-476E-9787-8532F2F584BB}"/>
              </a:ext>
            </a:extLst>
          </p:cNvPr>
          <p:cNvSpPr txBox="1">
            <a:spLocks/>
          </p:cNvSpPr>
          <p:nvPr/>
        </p:nvSpPr>
        <p:spPr bwMode="auto">
          <a:xfrm>
            <a:off x="5672293" y="5750263"/>
            <a:ext cx="3471707" cy="65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defTabSz="457200" rtl="0" eaLnBrk="1" fontAlgn="base" hangingPunct="1">
              <a:spcBef>
                <a:spcPct val="0"/>
              </a:spcBef>
              <a:spcAft>
                <a:spcPct val="0"/>
              </a:spcAft>
              <a:buFontTx/>
              <a:buNone/>
              <a:defRPr sz="1400" kern="1200">
                <a:solidFill>
                  <a:srgbClr val="404040"/>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 sz="1000"/>
              <a:t> All rights reserved© 2020 Cyber Security Coalition</a:t>
            </a:r>
            <a:endParaRPr lang="en" sz="1000" dirty="0"/>
          </a:p>
        </p:txBody>
      </p:sp>
      <p:sp>
        <p:nvSpPr>
          <p:cNvPr id="11" name="Espace réservé pour une image  6"/>
          <p:cNvSpPr>
            <a:spLocks noGrp="1"/>
          </p:cNvSpPr>
          <p:nvPr>
            <p:ph type="pic" sz="quarter" idx="13" hasCustomPrompt="1"/>
          </p:nvPr>
        </p:nvSpPr>
        <p:spPr>
          <a:xfrm>
            <a:off x="3282279" y="1385455"/>
            <a:ext cx="1559115"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4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Put </a:t>
            </a:r>
            <a:r>
              <a:rPr lang="fr-FR" dirty="0" err="1" smtClean="0"/>
              <a:t>here</a:t>
            </a:r>
            <a:r>
              <a:rPr lang="fr-FR" dirty="0" smtClean="0"/>
              <a:t> the logo of </a:t>
            </a:r>
            <a:r>
              <a:rPr lang="fr-FR" dirty="0" err="1" smtClean="0"/>
              <a:t>your</a:t>
            </a:r>
            <a:r>
              <a:rPr lang="fr-FR" dirty="0" smtClean="0"/>
              <a:t> organisation/</a:t>
            </a:r>
            <a:r>
              <a:rPr lang="fr-FR" dirty="0" err="1" smtClean="0"/>
              <a:t>company</a:t>
            </a:r>
            <a:endParaRPr lang="fr-FR" dirty="0"/>
          </a:p>
        </p:txBody>
      </p:sp>
    </p:spTree>
    <p:extLst>
      <p:ext uri="{BB962C8B-B14F-4D97-AF65-F5344CB8AC3E}">
        <p14:creationId xmlns:p14="http://schemas.microsoft.com/office/powerpoint/2010/main" val="48524963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 b="0" dirty="0">
                <a:latin typeface="Avenir Heavy"/>
                <a:cs typeface="Avenir Heavy"/>
              </a:rPr>
              <a:t>Recognise this?</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2</a:t>
            </a:fld>
            <a:endParaRPr lang="nl-BE" altLang="en-US" dirty="0"/>
          </a:p>
        </p:txBody>
      </p:sp>
      <p:sp>
        <p:nvSpPr>
          <p:cNvPr id="7" name="ZoneTexte 6"/>
          <p:cNvSpPr txBox="1"/>
          <p:nvPr/>
        </p:nvSpPr>
        <p:spPr bwMode="auto">
          <a:xfrm>
            <a:off x="572236" y="485576"/>
            <a:ext cx="3194545"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en" sz="2800" b="1" dirty="0">
                <a:solidFill>
                  <a:srgbClr val="457A8C"/>
                </a:solidFill>
                <a:latin typeface="Avenir Heavy"/>
                <a:cs typeface="Avenir Heavy"/>
              </a:rPr>
              <a:t>Working from home </a:t>
            </a:r>
            <a:r>
              <a:rPr lang="en" sz="2000" b="1" dirty="0" smtClean="0">
                <a:solidFill>
                  <a:srgbClr val="457A8C"/>
                </a:solidFill>
                <a:latin typeface="Avenir Book" charset="0"/>
                <a:cs typeface="Avenir Heavy"/>
              </a:rPr>
              <a:t>c</a:t>
            </a:r>
            <a:r>
              <a:rPr lang="en" sz="2000" b="1" dirty="0" smtClean="0">
                <a:solidFill>
                  <a:srgbClr val="457A8C"/>
                </a:solidFill>
                <a:latin typeface="Avenir Book" charset="0"/>
              </a:rPr>
              <a:t>an </a:t>
            </a:r>
            <a:r>
              <a:rPr lang="en" sz="2000" b="1" dirty="0">
                <a:solidFill>
                  <a:srgbClr val="457A8C"/>
                </a:solidFill>
                <a:latin typeface="Avenir Book" charset="0"/>
              </a:rPr>
              <a:t>be a challenge!</a:t>
            </a:r>
          </a:p>
        </p:txBody>
      </p:sp>
      <p:sp>
        <p:nvSpPr>
          <p:cNvPr id="12" name="Espace réservé du contenu 2">
            <a:extLst>
              <a:ext uri="{FF2B5EF4-FFF2-40B4-BE49-F238E27FC236}">
                <a16:creationId xmlns:a16="http://schemas.microsoft.com/office/drawing/2014/main" xmlns="" id="{82A6776F-D90B-47E7-8EF1-EC5E553F3437}"/>
              </a:ext>
            </a:extLst>
          </p:cNvPr>
          <p:cNvSpPr>
            <a:spLocks noGrp="1"/>
          </p:cNvSpPr>
          <p:nvPr>
            <p:ph idx="1"/>
          </p:nvPr>
        </p:nvSpPr>
        <p:spPr>
          <a:xfrm>
            <a:off x="4372534" y="1514813"/>
            <a:ext cx="4161866" cy="4525963"/>
          </a:xfrm>
        </p:spPr>
        <p:txBody>
          <a:bodyPr/>
          <a:lstStyle/>
          <a:p>
            <a:pPr marL="0" indent="0">
              <a:spcAft>
                <a:spcPts val="600"/>
              </a:spcAft>
              <a:buNone/>
            </a:pPr>
            <a:r>
              <a:rPr lang="en" b="0" dirty="0">
                <a:latin typeface="Avenir Heavy"/>
                <a:cs typeface="Avenir Heavy"/>
              </a:rPr>
              <a:t>BBC interview from home with a little help from the children...</a:t>
            </a: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dirty="0">
              <a:solidFill>
                <a:srgbClr val="404040"/>
              </a:solidFill>
            </a:endParaRPr>
          </a:p>
        </p:txBody>
      </p:sp>
      <p:sp>
        <p:nvSpPr>
          <p:cNvPr id="9" name="Isosceles Triangle 8">
            <a:extLst>
              <a:ext uri="{FF2B5EF4-FFF2-40B4-BE49-F238E27FC236}">
                <a16:creationId xmlns:a16="http://schemas.microsoft.com/office/drawing/2014/main" xmlns="" id="{C751B855-1731-47E4-9F2A-23732E15417E}"/>
              </a:ext>
            </a:extLst>
          </p:cNvPr>
          <p:cNvSpPr/>
          <p:nvPr/>
        </p:nvSpPr>
        <p:spPr>
          <a:xfrm rot="5400000">
            <a:off x="6384142" y="2868385"/>
            <a:ext cx="451757" cy="511628"/>
          </a:xfrm>
          <a:prstGeom prst="triangle">
            <a:avLst/>
          </a:prstGeom>
          <a:noFill/>
          <a:ln w="381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x-none"/>
          </a:p>
        </p:txBody>
      </p:sp>
      <p:pic>
        <p:nvPicPr>
          <p:cNvPr id="10" name="Online Media 2" title="Children interrupt BBC News interview - BBC News">
            <a:hlinkClick r:id="" action="ppaction://media"/>
            <a:extLst>
              <a:ext uri="{FF2B5EF4-FFF2-40B4-BE49-F238E27FC236}">
                <a16:creationId xmlns:a16="http://schemas.microsoft.com/office/drawing/2014/main" xmlns="" id="{AAEF685D-9733-4296-9A80-A702836698AE}"/>
              </a:ext>
            </a:extLst>
          </p:cNvPr>
          <p:cNvPicPr>
            <a:picLocks noRot="1" noChangeAspect="1"/>
          </p:cNvPicPr>
          <p:nvPr>
            <a:quickTimeFile r:link="rId1"/>
          </p:nvPr>
        </p:nvPicPr>
        <p:blipFill>
          <a:blip r:embed="rId4"/>
          <a:stretch>
            <a:fillRect/>
          </a:stretch>
        </p:blipFill>
        <p:spPr>
          <a:xfrm>
            <a:off x="4421467" y="2898320"/>
            <a:ext cx="4064000" cy="2286000"/>
          </a:xfrm>
          <a:prstGeom prst="rect">
            <a:avLst/>
          </a:prstGeom>
        </p:spPr>
      </p:pic>
      <p:pic>
        <p:nvPicPr>
          <p:cNvPr id="3" name="Image 2" descr="personnages.png"/>
          <p:cNvPicPr>
            <a:picLocks noChangeAspect="1"/>
          </p:cNvPicPr>
          <p:nvPr/>
        </p:nvPicPr>
        <p:blipFill rotWithShape="1">
          <a:blip r:embed="rId5">
            <a:extLst>
              <a:ext uri="{28A0092B-C50C-407E-A947-70E740481C1C}">
                <a14:useLocalDpi xmlns:a14="http://schemas.microsoft.com/office/drawing/2010/main" val="0"/>
              </a:ext>
            </a:extLst>
          </a:blip>
          <a:srcRect r="52181"/>
          <a:stretch/>
        </p:blipFill>
        <p:spPr>
          <a:xfrm>
            <a:off x="572236" y="2130601"/>
            <a:ext cx="3031998" cy="3427915"/>
          </a:xfrm>
          <a:prstGeom prst="rect">
            <a:avLst/>
          </a:prstGeom>
        </p:spPr>
      </p:pic>
    </p:spTree>
    <p:extLst>
      <p:ext uri="{BB962C8B-B14F-4D97-AF65-F5344CB8AC3E}">
        <p14:creationId xmlns:p14="http://schemas.microsoft.com/office/powerpoint/2010/main" val="412302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3</a:t>
            </a:fld>
            <a:endParaRPr lang="nl-BE" altLang="en-US" dirty="0"/>
          </a:p>
        </p:txBody>
      </p:sp>
      <p:sp>
        <p:nvSpPr>
          <p:cNvPr id="6" name="ZoneTexte 5"/>
          <p:cNvSpPr txBox="1"/>
          <p:nvPr/>
        </p:nvSpPr>
        <p:spPr bwMode="auto">
          <a:xfrm>
            <a:off x="552449" y="1692394"/>
            <a:ext cx="314869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000" b="1" dirty="0" err="1">
                <a:solidFill>
                  <a:srgbClr val="457A8C"/>
                </a:solidFill>
                <a:latin typeface="Avenir Heavy"/>
                <a:cs typeface="Avenir Heavy"/>
              </a:rPr>
              <a:t>Once</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upon</a:t>
            </a:r>
            <a:r>
              <a:rPr lang="nl-BE" sz="2000" b="1" dirty="0">
                <a:solidFill>
                  <a:srgbClr val="457A8C"/>
                </a:solidFill>
                <a:latin typeface="Avenir Heavy"/>
                <a:cs typeface="Avenir Heavy"/>
              </a:rPr>
              <a:t> a time, </a:t>
            </a:r>
            <a:r>
              <a:rPr lang="nl-BE" sz="2000" b="1" dirty="0" err="1">
                <a:solidFill>
                  <a:srgbClr val="457A8C"/>
                </a:solidFill>
                <a:latin typeface="Avenir Heavy"/>
                <a:cs typeface="Avenir Heavy"/>
              </a:rPr>
              <a:t>there</a:t>
            </a:r>
            <a:r>
              <a:rPr lang="nl-BE" sz="2000" b="1" dirty="0">
                <a:solidFill>
                  <a:srgbClr val="457A8C"/>
                </a:solidFill>
                <a:latin typeface="Avenir Heavy"/>
                <a:cs typeface="Avenir Heavy"/>
              </a:rPr>
              <a:t> was a </a:t>
            </a:r>
            <a:r>
              <a:rPr lang="nl-BE" sz="2000" b="1" dirty="0" err="1">
                <a:solidFill>
                  <a:srgbClr val="457A8C"/>
                </a:solidFill>
                <a:latin typeface="Avenir Heavy"/>
                <a:cs typeface="Avenir Heavy"/>
              </a:rPr>
              <a:t>peacful</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kingdom</a:t>
            </a:r>
            <a:endParaRPr lang="nl-BE" sz="2000" b="1" dirty="0">
              <a:solidFill>
                <a:srgbClr val="457A8C"/>
              </a:solidFill>
              <a:latin typeface="Avenir Heavy"/>
              <a:cs typeface="Avenir Heavy"/>
            </a:endParaRPr>
          </a:p>
          <a:p>
            <a:pPr eaLnBrk="1" hangingPunct="1"/>
            <a:endParaRPr lang="nl-BE" sz="2000" b="1" dirty="0">
              <a:solidFill>
                <a:srgbClr val="457A8C"/>
              </a:solidFill>
              <a:latin typeface="Avenir Heavy"/>
              <a:cs typeface="Avenir Heavy"/>
            </a:endParaRPr>
          </a:p>
          <a:p>
            <a:pPr eaLnBrk="1" hangingPunct="1"/>
            <a:r>
              <a:rPr lang="nl-BE" sz="2000" b="1" dirty="0" err="1">
                <a:solidFill>
                  <a:srgbClr val="457A8C"/>
                </a:solidFill>
                <a:latin typeface="Avenir Book"/>
                <a:cs typeface="Avenir Book"/>
              </a:rPr>
              <a:t>That</a:t>
            </a:r>
            <a:r>
              <a:rPr lang="nl-BE" sz="2000" b="1" dirty="0">
                <a:solidFill>
                  <a:srgbClr val="457A8C"/>
                </a:solidFill>
                <a:latin typeface="Avenir Book"/>
                <a:cs typeface="Avenir Book"/>
              </a:rPr>
              <a:t> </a:t>
            </a:r>
            <a:r>
              <a:rPr lang="nl-BE" sz="2000" b="1" dirty="0" err="1">
                <a:solidFill>
                  <a:srgbClr val="457A8C"/>
                </a:solidFill>
                <a:latin typeface="Avenir Book"/>
                <a:cs typeface="Avenir Book"/>
              </a:rPr>
              <a:t>brought</a:t>
            </a:r>
            <a:r>
              <a:rPr lang="nl-BE" sz="2000" b="1" dirty="0">
                <a:solidFill>
                  <a:srgbClr val="457A8C"/>
                </a:solidFill>
                <a:latin typeface="Avenir Book"/>
                <a:cs typeface="Avenir Book"/>
              </a:rPr>
              <a:t> </a:t>
            </a:r>
            <a:r>
              <a:rPr lang="nl-BE" sz="2000" b="1" dirty="0" err="1">
                <a:solidFill>
                  <a:srgbClr val="457A8C"/>
                </a:solidFill>
                <a:latin typeface="Avenir Book"/>
                <a:cs typeface="Avenir Book"/>
              </a:rPr>
              <a:t>happiness</a:t>
            </a:r>
            <a:r>
              <a:rPr lang="nl-BE" sz="2000" b="1" dirty="0">
                <a:solidFill>
                  <a:srgbClr val="457A8C"/>
                </a:solidFill>
                <a:latin typeface="Avenir Book"/>
                <a:cs typeface="Avenir Book"/>
              </a:rPr>
              <a:t> </a:t>
            </a:r>
            <a:r>
              <a:rPr lang="nl-BE" sz="2000" b="1" dirty="0" err="1">
                <a:solidFill>
                  <a:srgbClr val="457A8C"/>
                </a:solidFill>
                <a:latin typeface="Avenir Book"/>
                <a:cs typeface="Avenir Book"/>
              </a:rPr>
              <a:t>to</a:t>
            </a:r>
            <a:r>
              <a:rPr lang="nl-BE" sz="2000" b="1" dirty="0">
                <a:solidFill>
                  <a:srgbClr val="457A8C"/>
                </a:solidFill>
                <a:latin typeface="Avenir Book"/>
                <a:cs typeface="Avenir Book"/>
              </a:rPr>
              <a:t> </a:t>
            </a:r>
            <a:r>
              <a:rPr lang="nl-BE" sz="2000" b="1" dirty="0" err="1">
                <a:solidFill>
                  <a:srgbClr val="457A8C"/>
                </a:solidFill>
                <a:latin typeface="Avenir Book"/>
                <a:cs typeface="Avenir Book"/>
              </a:rPr>
              <a:t>all</a:t>
            </a:r>
            <a:r>
              <a:rPr lang="nl-BE" sz="2000" b="1" dirty="0">
                <a:solidFill>
                  <a:srgbClr val="457A8C"/>
                </a:solidFill>
                <a:latin typeface="Avenir Book"/>
                <a:cs typeface="Avenir Book"/>
              </a:rPr>
              <a:t> </a:t>
            </a:r>
            <a:r>
              <a:rPr lang="nl-BE" sz="2000" b="1" dirty="0" err="1">
                <a:solidFill>
                  <a:srgbClr val="457A8C"/>
                </a:solidFill>
                <a:latin typeface="Avenir Book"/>
                <a:cs typeface="Avenir Book"/>
              </a:rPr>
              <a:t>Teleworkers</a:t>
            </a:r>
            <a:endParaRPr lang="nl-BE" sz="2000" b="1" dirty="0">
              <a:solidFill>
                <a:srgbClr val="457A8C"/>
              </a:solidFill>
              <a:latin typeface="Avenir Heavy"/>
              <a:cs typeface="Avenir Heavy"/>
            </a:endParaRPr>
          </a:p>
        </p:txBody>
      </p:sp>
      <p:pic>
        <p:nvPicPr>
          <p:cNvPr id="12" name="Image 11"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9782" r="21208" b="89760"/>
          <a:stretch/>
        </p:blipFill>
        <p:spPr>
          <a:xfrm>
            <a:off x="657225" y="440392"/>
            <a:ext cx="4408918" cy="1001058"/>
          </a:xfrm>
          <a:prstGeom prst="rect">
            <a:avLst/>
          </a:prstGeom>
        </p:spPr>
      </p:pic>
      <p:pic>
        <p:nvPicPr>
          <p:cNvPr id="7" name="Image 6"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3225" t="11854" r="12085" b="28105"/>
          <a:stretch/>
        </p:blipFill>
        <p:spPr>
          <a:xfrm>
            <a:off x="2823883" y="164356"/>
            <a:ext cx="6215606" cy="6538093"/>
          </a:xfrm>
          <a:prstGeom prst="rect">
            <a:avLst/>
          </a:prstGeom>
        </p:spPr>
      </p:pic>
    </p:spTree>
    <p:extLst>
      <p:ext uri="{BB962C8B-B14F-4D97-AF65-F5344CB8AC3E}">
        <p14:creationId xmlns:p14="http://schemas.microsoft.com/office/powerpoint/2010/main" val="71682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4</a:t>
            </a:fld>
            <a:endParaRPr lang="nl-BE" altLang="en-US" dirty="0"/>
          </a:p>
        </p:txBody>
      </p:sp>
      <p:pic>
        <p:nvPicPr>
          <p:cNvPr id="4" name="Image 3" descr="safehomeworking_affiche_EN.png"/>
          <p:cNvPicPr>
            <a:picLocks noChangeAspect="1"/>
          </p:cNvPicPr>
          <p:nvPr/>
        </p:nvPicPr>
        <p:blipFill rotWithShape="1">
          <a:blip r:embed="rId4">
            <a:extLst>
              <a:ext uri="{28A0092B-C50C-407E-A947-70E740481C1C}">
                <a14:useLocalDpi xmlns:a14="http://schemas.microsoft.com/office/drawing/2010/main" val="0"/>
              </a:ext>
            </a:extLst>
          </a:blip>
          <a:srcRect t="13136" b="29368"/>
          <a:stretch/>
        </p:blipFill>
        <p:spPr>
          <a:xfrm>
            <a:off x="525125" y="215944"/>
            <a:ext cx="8161675" cy="6140406"/>
          </a:xfrm>
          <a:prstGeom prst="rect">
            <a:avLst/>
          </a:prstGeom>
        </p:spPr>
      </p:pic>
    </p:spTree>
    <p:extLst>
      <p:ext uri="{BB962C8B-B14F-4D97-AF65-F5344CB8AC3E}">
        <p14:creationId xmlns:p14="http://schemas.microsoft.com/office/powerpoint/2010/main" val="307434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3" name="Espace réservé du contenu 2"/>
          <p:cNvSpPr>
            <a:spLocks noGrp="1"/>
          </p:cNvSpPr>
          <p:nvPr>
            <p:ph idx="1"/>
          </p:nvPr>
        </p:nvSpPr>
        <p:spPr>
          <a:xfrm>
            <a:off x="4540250" y="1425574"/>
            <a:ext cx="3776663" cy="4862513"/>
          </a:xfrm>
        </p:spPr>
        <p:txBody>
          <a:bodyPr/>
          <a:lstStyle/>
          <a:p>
            <a:pPr marL="0" indent="0">
              <a:spcAft>
                <a:spcPts val="600"/>
              </a:spcAft>
              <a:buNone/>
            </a:pPr>
            <a:r>
              <a:rPr lang="en" dirty="0">
                <a:latin typeface="Avenir Heavy"/>
                <a:cs typeface="Avenir Heavy"/>
              </a:rPr>
              <a:t>A well-secured, strong network connection (1/2):</a:t>
            </a:r>
          </a:p>
          <a:p>
            <a:r>
              <a:rPr lang="en" b="0" dirty="0"/>
              <a:t>Install a VPN (Virtual Private Network)</a:t>
            </a:r>
          </a:p>
          <a:p>
            <a:r>
              <a:rPr lang="en" b="0" dirty="0"/>
              <a:t>Change the standard passwords on all your devices, including home automation. For advice on creating strong passwords, see the ‘Passwords’ module in this Cyber Security Kit</a:t>
            </a:r>
          </a:p>
          <a:p>
            <a:r>
              <a:rPr lang="en" b="0" dirty="0"/>
              <a:t>Secure your router</a:t>
            </a:r>
          </a:p>
          <a:p>
            <a:r>
              <a:rPr lang="en" b="0" dirty="0"/>
              <a:t>Activate the firewall and use a virus scanner to protect your computer and smartphone</a:t>
            </a:r>
          </a:p>
          <a:p>
            <a:r>
              <a:rPr lang="en" b="0" dirty="0"/>
              <a:t>Disable WPS (Wi-Fi Protected Setup)</a:t>
            </a:r>
          </a:p>
          <a:p>
            <a:endParaRPr lang="en" b="0" dirty="0"/>
          </a:p>
          <a:p>
            <a:pPr marL="0" indent="0">
              <a:buNone/>
            </a:pPr>
            <a:endParaRPr lang="nl-BE" sz="1700" b="0" dirty="0">
              <a:solidFill>
                <a:srgbClr val="404040"/>
              </a:solidFill>
            </a:endParaRPr>
          </a:p>
          <a:p>
            <a:endParaRPr lang="nl-BE" sz="170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5</a:t>
            </a:fld>
            <a:endParaRPr lang="nl-BE" altLang="en-US" dirty="0"/>
          </a:p>
        </p:txBody>
      </p:sp>
      <p:sp>
        <p:nvSpPr>
          <p:cNvPr id="7" name="ZoneTexte 6"/>
          <p:cNvSpPr txBox="1"/>
          <p:nvPr/>
        </p:nvSpPr>
        <p:spPr bwMode="auto">
          <a:xfrm>
            <a:off x="552449" y="469900"/>
            <a:ext cx="3333355"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en" sz="2800" b="1" dirty="0">
                <a:solidFill>
                  <a:srgbClr val="457A8C"/>
                </a:solidFill>
                <a:latin typeface="Avenir Heavy"/>
                <a:cs typeface="Avenir Heavy"/>
              </a:rPr>
              <a:t>Teleworking</a:t>
            </a:r>
          </a:p>
          <a:p>
            <a:pPr eaLnBrk="1" hangingPunct="1">
              <a:spcBef>
                <a:spcPts val="600"/>
              </a:spcBef>
            </a:pPr>
            <a:r>
              <a:rPr lang="en" sz="2000" dirty="0">
                <a:solidFill>
                  <a:srgbClr val="457A8C"/>
                </a:solidFill>
                <a:latin typeface="Avenir Book" charset="0"/>
              </a:rPr>
              <a:t>doesn’t have to mean that you and your organisation run a higher risk of falling victim to a cyber attack</a:t>
            </a:r>
          </a:p>
        </p:txBody>
      </p:sp>
      <p:sp>
        <p:nvSpPr>
          <p:cNvPr id="8" name="ZoneTexte 7"/>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algn="ctr" eaLnBrk="1" hangingPunct="1"/>
            <a:r>
              <a:rPr lang="en" sz="1400" b="1" dirty="0">
                <a:solidFill>
                  <a:srgbClr val="FFFFFF"/>
                </a:solidFill>
                <a:latin typeface="Avenir Heavy"/>
              </a:rPr>
              <a:t>Check the ‘Passwords’ module </a:t>
            </a:r>
            <a:br>
              <a:rPr lang="en" sz="1400" b="1" dirty="0">
                <a:solidFill>
                  <a:srgbClr val="FFFFFF"/>
                </a:solidFill>
                <a:latin typeface="Avenir Heavy"/>
              </a:rPr>
            </a:br>
            <a:r>
              <a:rPr lang="en" sz="1400" b="1" dirty="0">
                <a:solidFill>
                  <a:srgbClr val="FFFFFF"/>
                </a:solidFill>
                <a:latin typeface="Avenir Heavy"/>
              </a:rPr>
              <a:t>in th</a:t>
            </a:r>
            <a:r>
              <a:rPr lang="nl-BE" sz="1400" b="1" dirty="0">
                <a:solidFill>
                  <a:srgbClr val="FFFFFF"/>
                </a:solidFill>
                <a:latin typeface="Avenir Heavy"/>
              </a:rPr>
              <a:t>e </a:t>
            </a:r>
            <a:r>
              <a:rPr lang="en" sz="1400" b="1" dirty="0">
                <a:solidFill>
                  <a:srgbClr val="FFFFFF"/>
                </a:solidFill>
                <a:latin typeface="Avenir Heavy"/>
              </a:rPr>
              <a:t>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pic>
        <p:nvPicPr>
          <p:cNvPr id="9" name="Image 8" descr="do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274" y="2450162"/>
            <a:ext cx="2191566" cy="2621663"/>
          </a:xfrm>
          <a:prstGeom prst="rect">
            <a:avLst/>
          </a:prstGeom>
        </p:spPr>
      </p:pic>
    </p:spTree>
    <p:extLst>
      <p:ext uri="{BB962C8B-B14F-4D97-AF65-F5344CB8AC3E}">
        <p14:creationId xmlns:p14="http://schemas.microsoft.com/office/powerpoint/2010/main" val="2375190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3" name="Espace réservé du contenu 2"/>
          <p:cNvSpPr>
            <a:spLocks noGrp="1"/>
          </p:cNvSpPr>
          <p:nvPr>
            <p:ph idx="1"/>
          </p:nvPr>
        </p:nvSpPr>
        <p:spPr>
          <a:xfrm>
            <a:off x="4540250" y="1438605"/>
            <a:ext cx="3757080" cy="4849483"/>
          </a:xfrm>
        </p:spPr>
        <p:txBody>
          <a:bodyPr/>
          <a:lstStyle/>
          <a:p>
            <a:pPr marL="0" indent="0">
              <a:spcAft>
                <a:spcPts val="600"/>
              </a:spcAft>
              <a:buNone/>
            </a:pPr>
            <a:r>
              <a:rPr lang="en" dirty="0">
                <a:latin typeface="Avenir Heavy"/>
                <a:cs typeface="Avenir Heavy"/>
              </a:rPr>
              <a:t>Well-secured, strong network connection (2/2):</a:t>
            </a:r>
          </a:p>
          <a:p>
            <a:r>
              <a:rPr lang="en" b="0" dirty="0"/>
              <a:t>Create a guest network</a:t>
            </a:r>
          </a:p>
          <a:p>
            <a:r>
              <a:rPr lang="en" b="0" dirty="0"/>
              <a:t>Use  a ‘fixed internet line’ or Ethernet if possible</a:t>
            </a:r>
          </a:p>
          <a:p>
            <a:r>
              <a:rPr lang="en" b="0" dirty="0"/>
              <a:t>Avoid using public Wi-Fi when not at home, such as in hotels, airports, stations and cafés</a:t>
            </a:r>
          </a:p>
          <a:p>
            <a:r>
              <a:rPr lang="en" b="0" dirty="0"/>
              <a:t>Install a Wi-Fi booster if necessary</a:t>
            </a:r>
          </a:p>
          <a:p>
            <a:r>
              <a:rPr lang="en" b="0" dirty="0"/>
              <a:t>Only buy apps from official app stores</a:t>
            </a:r>
          </a:p>
          <a:p>
            <a:r>
              <a:rPr lang="en" b="0" dirty="0"/>
              <a:t>Make sure your operating system, programs and apps are up to date and make sure updates are installed automatically</a:t>
            </a:r>
          </a:p>
          <a:p>
            <a:endParaRPr lang="en" b="0" dirty="0"/>
          </a:p>
          <a:p>
            <a:endParaRPr lang="nl-BE" sz="1700" b="0" dirty="0">
              <a:solidFill>
                <a:srgbClr val="404040"/>
              </a:solidFill>
            </a:endParaRPr>
          </a:p>
          <a:p>
            <a:endParaRPr lang="nl-BE" sz="170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6</a:t>
            </a:fld>
            <a:endParaRPr lang="nl-BE" altLang="en-US" dirty="0"/>
          </a:p>
        </p:txBody>
      </p:sp>
      <p:pic>
        <p:nvPicPr>
          <p:cNvPr id="9" name="Image 8" descr="fla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40748">
            <a:off x="1460038" y="2983312"/>
            <a:ext cx="1807059" cy="1999345"/>
          </a:xfrm>
          <a:prstGeom prst="rect">
            <a:avLst/>
          </a:prstGeom>
        </p:spPr>
      </p:pic>
      <p:sp>
        <p:nvSpPr>
          <p:cNvPr id="10" name="ZoneTexte 9"/>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algn="ctr" eaLnBrk="1" hangingPunct="1"/>
            <a:r>
              <a:rPr lang="en" sz="1400" b="1" dirty="0">
                <a:solidFill>
                  <a:srgbClr val="FFFFFF"/>
                </a:solidFill>
                <a:latin typeface="Avenir Heavy"/>
              </a:rPr>
              <a:t>Check the ‘Passwords’ module </a:t>
            </a:r>
            <a:br>
              <a:rPr lang="en" sz="1400" b="1" dirty="0">
                <a:solidFill>
                  <a:srgbClr val="FFFFFF"/>
                </a:solidFill>
                <a:latin typeface="Avenir Heavy"/>
              </a:rPr>
            </a:br>
            <a:r>
              <a:rPr lang="en" sz="1400" b="1" dirty="0">
                <a:solidFill>
                  <a:srgbClr val="FFFFFF"/>
                </a:solidFill>
                <a:latin typeface="Avenir Heavy"/>
              </a:rPr>
              <a:t>in th</a:t>
            </a:r>
            <a:r>
              <a:rPr lang="nl-BE" sz="1400" b="1" dirty="0">
                <a:solidFill>
                  <a:srgbClr val="FFFFFF"/>
                </a:solidFill>
                <a:latin typeface="Avenir Heavy"/>
              </a:rPr>
              <a:t>e </a:t>
            </a:r>
            <a:r>
              <a:rPr lang="en" sz="1400" b="1" dirty="0">
                <a:solidFill>
                  <a:srgbClr val="FFFFFF"/>
                </a:solidFill>
                <a:latin typeface="Avenir Heavy"/>
              </a:rPr>
              <a:t>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sp>
        <p:nvSpPr>
          <p:cNvPr id="8" name="ZoneTexte 6">
            <a:extLst>
              <a:ext uri="{FF2B5EF4-FFF2-40B4-BE49-F238E27FC236}">
                <a16:creationId xmlns:a16="http://schemas.microsoft.com/office/drawing/2014/main" xmlns="" id="{820B613E-DCFD-4B05-A300-A392765FB291}"/>
              </a:ext>
            </a:extLst>
          </p:cNvPr>
          <p:cNvSpPr txBox="1"/>
          <p:nvPr/>
        </p:nvSpPr>
        <p:spPr bwMode="auto">
          <a:xfrm>
            <a:off x="817897" y="233594"/>
            <a:ext cx="28505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Teleworking</a:t>
            </a:r>
          </a:p>
        </p:txBody>
      </p:sp>
    </p:spTree>
    <p:extLst>
      <p:ext uri="{BB962C8B-B14F-4D97-AF65-F5344CB8AC3E}">
        <p14:creationId xmlns:p14="http://schemas.microsoft.com/office/powerpoint/2010/main" val="1036349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3" name="Espace réservé du contenu 2"/>
          <p:cNvSpPr>
            <a:spLocks noGrp="1"/>
          </p:cNvSpPr>
          <p:nvPr>
            <p:ph idx="1"/>
          </p:nvPr>
        </p:nvSpPr>
        <p:spPr>
          <a:xfrm>
            <a:off x="4572000" y="1425575"/>
            <a:ext cx="3744913" cy="4598875"/>
          </a:xfrm>
        </p:spPr>
        <p:txBody>
          <a:bodyPr/>
          <a:lstStyle/>
          <a:p>
            <a:pPr marL="0" indent="0">
              <a:spcAft>
                <a:spcPts val="600"/>
              </a:spcAft>
              <a:buNone/>
            </a:pPr>
            <a:r>
              <a:rPr lang="en" dirty="0">
                <a:latin typeface="Avenir Heavy"/>
                <a:cs typeface="Avenir Heavy"/>
              </a:rPr>
              <a:t>A secure working environment (1/2): </a:t>
            </a:r>
            <a:br>
              <a:rPr lang="en" dirty="0">
                <a:latin typeface="Avenir Heavy"/>
                <a:cs typeface="Avenir Heavy"/>
              </a:rPr>
            </a:br>
            <a:endParaRPr lang="en" dirty="0">
              <a:latin typeface="Avenir Heavy"/>
              <a:cs typeface="Avenir Heavy"/>
            </a:endParaRPr>
          </a:p>
          <a:p>
            <a:r>
              <a:rPr lang="en" b="0" dirty="0"/>
              <a:t>You should ideally use your employer’s laptop/smartphone if one is available</a:t>
            </a:r>
          </a:p>
          <a:p>
            <a:r>
              <a:rPr lang="en" b="0" dirty="0"/>
              <a:t>If you can use your personal devices, close all private windows and applications while working</a:t>
            </a:r>
          </a:p>
          <a:p>
            <a:r>
              <a:rPr lang="en" b="0" dirty="0"/>
              <a:t>Install secure communication tools if you share a lot of confidential information with your colleagues</a:t>
            </a:r>
          </a:p>
          <a:p>
            <a:r>
              <a:rPr lang="en" b="0" dirty="0"/>
              <a:t>Not all apps are safe: follow the guidance from your IT department or ask your IT supplier for advice</a:t>
            </a: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7</a:t>
            </a:fld>
            <a:endParaRPr lang="nl-BE" altLang="en-US" dirty="0"/>
          </a:p>
        </p:txBody>
      </p:sp>
      <p:sp>
        <p:nvSpPr>
          <p:cNvPr id="8" name="ZoneTexte 6">
            <a:extLst>
              <a:ext uri="{FF2B5EF4-FFF2-40B4-BE49-F238E27FC236}">
                <a16:creationId xmlns:a16="http://schemas.microsoft.com/office/drawing/2014/main" xmlns="" id="{28241382-A00D-430E-AE21-59C45AAE4F73}"/>
              </a:ext>
            </a:extLst>
          </p:cNvPr>
          <p:cNvSpPr txBox="1"/>
          <p:nvPr/>
        </p:nvSpPr>
        <p:spPr bwMode="auto">
          <a:xfrm>
            <a:off x="291550" y="340725"/>
            <a:ext cx="3725330" cy="2785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Working from home on your home laptop?</a:t>
            </a:r>
          </a:p>
          <a:p>
            <a:pPr algn="l" rtl="0" eaLnBrk="1" hangingPunct="1">
              <a:spcBef>
                <a:spcPts val="600"/>
              </a:spcBef>
            </a:pPr>
            <a:r>
              <a:rPr lang="en" sz="1900" i="0" u="none" baseline="0" dirty="0">
                <a:solidFill>
                  <a:srgbClr val="457A8C"/>
                </a:solidFill>
                <a:latin typeface="Avenir Book" charset="0"/>
              </a:rPr>
              <a:t>Organisations planning for long-term teleworking provide their employees with company laptops and, in some cases, smartphones. This is safer than working on personal devices</a:t>
            </a:r>
            <a:endParaRPr lang="en" sz="1900" dirty="0">
              <a:solidFill>
                <a:srgbClr val="457A8C"/>
              </a:solidFill>
              <a:latin typeface="Avenir Book" charset="0"/>
            </a:endParaRPr>
          </a:p>
        </p:txBody>
      </p:sp>
    </p:spTree>
    <p:extLst>
      <p:ext uri="{BB962C8B-B14F-4D97-AF65-F5344CB8AC3E}">
        <p14:creationId xmlns:p14="http://schemas.microsoft.com/office/powerpoint/2010/main" val="1293532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8</a:t>
            </a:fld>
            <a:endParaRPr lang="nl-BE" altLang="en-US" dirty="0"/>
          </a:p>
        </p:txBody>
      </p:sp>
      <p:pic>
        <p:nvPicPr>
          <p:cNvPr id="8" name="Image 7" descr="priv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60632">
            <a:off x="555773" y="2768373"/>
            <a:ext cx="2219739" cy="3584746"/>
          </a:xfrm>
          <a:prstGeom prst="rect">
            <a:avLst/>
          </a:prstGeom>
        </p:spPr>
      </p:pic>
      <p:sp>
        <p:nvSpPr>
          <p:cNvPr id="9" name="Espace réservé du contenu 2">
            <a:extLst>
              <a:ext uri="{FF2B5EF4-FFF2-40B4-BE49-F238E27FC236}">
                <a16:creationId xmlns:a16="http://schemas.microsoft.com/office/drawing/2014/main" xmlns="" id="{79024881-DD53-4B00-8521-A01E857FBB92}"/>
              </a:ext>
            </a:extLst>
          </p:cNvPr>
          <p:cNvSpPr>
            <a:spLocks noGrp="1"/>
          </p:cNvSpPr>
          <p:nvPr>
            <p:ph idx="1"/>
          </p:nvPr>
        </p:nvSpPr>
        <p:spPr>
          <a:xfrm>
            <a:off x="4587331" y="1552913"/>
            <a:ext cx="3920566" cy="4525963"/>
          </a:xfrm>
        </p:spPr>
        <p:txBody>
          <a:bodyPr/>
          <a:lstStyle/>
          <a:p>
            <a:pPr marL="0" indent="0" algn="l" rtl="0">
              <a:spcAft>
                <a:spcPts val="600"/>
              </a:spcAft>
              <a:buNone/>
            </a:pPr>
            <a:r>
              <a:rPr lang="en" b="1" i="0" u="none" baseline="0" dirty="0">
                <a:latin typeface="Avenir Heavy"/>
                <a:cs typeface="Avenir Heavy"/>
              </a:rPr>
              <a:t>A secure working environment (2/2)</a:t>
            </a:r>
            <a:r>
              <a:rPr lang="en" b="1" i="0" u="none" baseline="0" dirty="0">
                <a:solidFill>
                  <a:srgbClr val="404040"/>
                </a:solidFill>
                <a:latin typeface="Avenir Heavy"/>
                <a:cs typeface="Avenir Heavy"/>
              </a:rPr>
              <a:t>:</a:t>
            </a:r>
            <a:r>
              <a:rPr lang="en" dirty="0">
                <a:solidFill>
                  <a:srgbClr val="404040"/>
                </a:solidFill>
                <a:latin typeface="Avenir Heavy"/>
                <a:cs typeface="Avenir Heavy"/>
              </a:rPr>
              <a:t/>
            </a:r>
            <a:br>
              <a:rPr lang="en" dirty="0">
                <a:solidFill>
                  <a:srgbClr val="404040"/>
                </a:solidFill>
                <a:latin typeface="Avenir Heavy"/>
                <a:cs typeface="Avenir Heavy"/>
              </a:rPr>
            </a:br>
            <a:r>
              <a:rPr lang="en" b="1" i="0" u="none" baseline="0" dirty="0">
                <a:solidFill>
                  <a:srgbClr val="404040"/>
                </a:solidFill>
                <a:latin typeface="Avenir Heavy"/>
                <a:cs typeface="Avenir Heavy"/>
              </a:rPr>
              <a:t>Ensure your home office is private and discreet</a:t>
            </a:r>
          </a:p>
          <a:p>
            <a:pPr algn="l" rtl="0"/>
            <a:r>
              <a:rPr lang="en" b="0" i="0" u="none" baseline="0" dirty="0"/>
              <a:t>Do not print work-related materials at home unless your IT department explicitly says you can do so</a:t>
            </a:r>
            <a:endParaRPr lang="en" b="0" dirty="0"/>
          </a:p>
          <a:p>
            <a:pPr algn="l" rtl="0"/>
            <a:r>
              <a:rPr lang="en" b="0" i="0" u="none" baseline="0" dirty="0"/>
              <a:t>Lock your computer if you leave the area you are working in and secure your smartphone with a PIN code </a:t>
            </a:r>
          </a:p>
          <a:p>
            <a:pPr algn="l" rtl="0"/>
            <a:r>
              <a:rPr lang="en" b="0" i="0" u="none" baseline="0" dirty="0">
                <a:solidFill>
                  <a:schemeClr val="tx1"/>
                </a:solidFill>
              </a:rPr>
              <a:t>Shut down your computer each evening </a:t>
            </a:r>
            <a:endParaRPr lang="en" b="0" dirty="0">
              <a:solidFill>
                <a:srgbClr val="404040"/>
              </a:solidFill>
            </a:endParaRPr>
          </a:p>
          <a:p>
            <a:pPr algn="l" rtl="0"/>
            <a:r>
              <a:rPr lang="en" b="0" i="0" u="none" baseline="0" dirty="0"/>
              <a:t>Do not leave passwords lying around</a:t>
            </a:r>
          </a:p>
          <a:p>
            <a:pPr algn="l" rtl="0"/>
            <a:r>
              <a:rPr lang="en" b="0" i="0" u="none" baseline="0" dirty="0"/>
              <a:t>Have confidential conversations in a place where no-one else can hear them</a:t>
            </a:r>
          </a:p>
          <a:p>
            <a:pPr algn="l" rtl="0"/>
            <a:r>
              <a:rPr lang="en" b="0" i="0" u="none" baseline="0" dirty="0"/>
              <a:t>Do not allow your children or visitors to use your work computer or smartphone</a:t>
            </a:r>
          </a:p>
          <a:p>
            <a:pPr marL="0" indent="0" algn="l" rtl="0">
              <a:buNone/>
            </a:pPr>
            <a:endParaRPr lang="en" b="0" dirty="0">
              <a:solidFill>
                <a:srgbClr val="404040"/>
              </a:solidFill>
            </a:endParaRPr>
          </a:p>
        </p:txBody>
      </p:sp>
      <p:sp>
        <p:nvSpPr>
          <p:cNvPr id="10" name="ZoneTexte 6">
            <a:extLst>
              <a:ext uri="{FF2B5EF4-FFF2-40B4-BE49-F238E27FC236}">
                <a16:creationId xmlns:a16="http://schemas.microsoft.com/office/drawing/2014/main" xmlns="" id="{E6FBC1DF-40AE-4AE3-BAA4-443E7406915E}"/>
              </a:ext>
            </a:extLst>
          </p:cNvPr>
          <p:cNvSpPr txBox="1"/>
          <p:nvPr/>
        </p:nvSpPr>
        <p:spPr bwMode="auto">
          <a:xfrm>
            <a:off x="291550" y="340725"/>
            <a:ext cx="372533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Working from home on your home laptop?</a:t>
            </a:r>
          </a:p>
        </p:txBody>
      </p:sp>
    </p:spTree>
    <p:extLst>
      <p:ext uri="{BB962C8B-B14F-4D97-AF65-F5344CB8AC3E}">
        <p14:creationId xmlns:p14="http://schemas.microsoft.com/office/powerpoint/2010/main" val="1948535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What you need to be able to work from home safely...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9</a:t>
            </a:fld>
            <a:endParaRPr lang="nl-BE" altLang="en-US" dirty="0"/>
          </a:p>
        </p:txBody>
      </p:sp>
      <p:pic>
        <p:nvPicPr>
          <p:cNvPr id="5" name="Image 4" descr="flag-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22035">
            <a:off x="1417000" y="3021630"/>
            <a:ext cx="1739300" cy="1864701"/>
          </a:xfrm>
          <a:prstGeom prst="rect">
            <a:avLst/>
          </a:prstGeom>
        </p:spPr>
      </p:pic>
      <p:sp>
        <p:nvSpPr>
          <p:cNvPr id="10" name="ZoneTexte 9"/>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algn="ctr" eaLnBrk="1" hangingPunct="1"/>
            <a:r>
              <a:rPr lang="en" sz="1400" b="1" dirty="0">
                <a:solidFill>
                  <a:srgbClr val="FFFFFF"/>
                </a:solidFill>
                <a:latin typeface="Avenir Heavy"/>
              </a:rPr>
              <a:t>Check the ‘Phishing’ module </a:t>
            </a:r>
            <a:br>
              <a:rPr lang="en" sz="1400" b="1" dirty="0">
                <a:solidFill>
                  <a:srgbClr val="FFFFFF"/>
                </a:solidFill>
                <a:latin typeface="Avenir Heavy"/>
              </a:rPr>
            </a:br>
            <a:r>
              <a:rPr lang="en" sz="1400" b="1" dirty="0">
                <a:solidFill>
                  <a:srgbClr val="FFFFFF"/>
                </a:solidFill>
                <a:latin typeface="Avenir Heavy"/>
              </a:rPr>
              <a:t>in th</a:t>
            </a:r>
            <a:r>
              <a:rPr lang="nl-BE" sz="1400" b="1" dirty="0">
                <a:solidFill>
                  <a:srgbClr val="FFFFFF"/>
                </a:solidFill>
                <a:latin typeface="Avenir Heavy"/>
              </a:rPr>
              <a:t>e</a:t>
            </a:r>
            <a:r>
              <a:rPr lang="en" sz="1400" b="1" dirty="0">
                <a:solidFill>
                  <a:srgbClr val="FFFFFF"/>
                </a:solidFill>
                <a:latin typeface="Avenir Heavy"/>
              </a:rPr>
              <a:t>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sp>
        <p:nvSpPr>
          <p:cNvPr id="12" name="Espace réservé du contenu 2">
            <a:extLst>
              <a:ext uri="{FF2B5EF4-FFF2-40B4-BE49-F238E27FC236}">
                <a16:creationId xmlns:a16="http://schemas.microsoft.com/office/drawing/2014/main" xmlns="" id="{AF928D8D-3DAB-4F6E-A703-CFDBE3614442}"/>
              </a:ext>
            </a:extLst>
          </p:cNvPr>
          <p:cNvSpPr>
            <a:spLocks noGrp="1"/>
          </p:cNvSpPr>
          <p:nvPr>
            <p:ph idx="1"/>
          </p:nvPr>
        </p:nvSpPr>
        <p:spPr>
          <a:xfrm>
            <a:off x="4613835" y="1365174"/>
            <a:ext cx="3920565" cy="4525963"/>
          </a:xfrm>
        </p:spPr>
        <p:txBody>
          <a:bodyPr/>
          <a:lstStyle/>
          <a:p>
            <a:pPr marL="0" indent="0" algn="l" rtl="0">
              <a:spcAft>
                <a:spcPts val="600"/>
              </a:spcAft>
              <a:buNone/>
            </a:pPr>
            <a:r>
              <a:rPr lang="en" b="1" i="0" u="none" baseline="0" dirty="0">
                <a:solidFill>
                  <a:srgbClr val="404040"/>
                </a:solidFill>
                <a:latin typeface="Avenir Heavy"/>
                <a:cs typeface="Avenir Heavy"/>
              </a:rPr>
              <a:t>Spot fake messages quickly:</a:t>
            </a:r>
          </a:p>
          <a:p>
            <a:pPr algn="l" rtl="0"/>
            <a:r>
              <a:rPr lang="en" b="0" i="0" u="none" baseline="0" dirty="0"/>
              <a:t>Do not click on links or images in fake messages and do not open attachments. If you’re unsure, use a search engine to search for the website.  Take a look at the ‘Phishing’ module in this Cyber Security Kit</a:t>
            </a:r>
          </a:p>
          <a:p>
            <a:pPr algn="l" rtl="0"/>
            <a:r>
              <a:rPr lang="en" b="0" i="0" u="none" baseline="0" dirty="0"/>
              <a:t>Do not download unofficial software to your computer or apps to your smartphone that do not come from the official App Store or Google Play</a:t>
            </a:r>
          </a:p>
          <a:p>
            <a:pPr algn="l" rtl="0"/>
            <a:r>
              <a:rPr lang="en" b="0" i="0" u="none" baseline="0" dirty="0"/>
              <a:t>Get in touch with your IT department or IT supplier immediately if you click on a link or image in a suspicious message</a:t>
            </a:r>
          </a:p>
          <a:p>
            <a:pPr algn="l" rtl="0"/>
            <a:r>
              <a:rPr lang="en" b="0" i="0" u="none" baseline="0" dirty="0"/>
              <a:t>Help prevent the spread of fake messages that might worry your friends or family</a:t>
            </a:r>
          </a:p>
          <a:p>
            <a:pPr algn="l" rtl="0"/>
            <a:r>
              <a:rPr lang="en" b="0" i="0" u="none" baseline="0" dirty="0"/>
              <a:t>Forward suspicious messages to </a:t>
            </a:r>
            <a:r>
              <a:rPr lang="nl-BE" b="0" u="sng" dirty="0" err="1">
                <a:hlinkClick r:id="rId4"/>
              </a:rPr>
              <a:t>suspicious</a:t>
            </a:r>
            <a:r>
              <a:rPr lang="nl-BE" b="0" u="sng" dirty="0">
                <a:hlinkClick r:id="rId4"/>
              </a:rPr>
              <a:t>@</a:t>
            </a:r>
            <a:r>
              <a:rPr lang="en" b="0" i="0" u="sng" baseline="0" dirty="0">
                <a:hlinkClick r:id="rId4"/>
              </a:rPr>
              <a:t>safeonweb.be</a:t>
            </a:r>
            <a:r>
              <a:rPr lang="en" b="0" i="0" u="none" baseline="0" dirty="0"/>
              <a:t> or your bank’s phishing mailbox</a:t>
            </a:r>
          </a:p>
          <a:p>
            <a:endParaRPr lang="en" b="0" dirty="0">
              <a:solidFill>
                <a:srgbClr val="404040"/>
              </a:solidFill>
            </a:endParaRPr>
          </a:p>
        </p:txBody>
      </p:sp>
      <p:sp>
        <p:nvSpPr>
          <p:cNvPr id="13" name="ZoneTexte 6">
            <a:extLst>
              <a:ext uri="{FF2B5EF4-FFF2-40B4-BE49-F238E27FC236}">
                <a16:creationId xmlns:a16="http://schemas.microsoft.com/office/drawing/2014/main" xmlns="" id="{75DF5F87-C013-4BA7-B4B9-39A824547191}"/>
              </a:ext>
            </a:extLst>
          </p:cNvPr>
          <p:cNvSpPr txBox="1"/>
          <p:nvPr/>
        </p:nvSpPr>
        <p:spPr bwMode="auto">
          <a:xfrm>
            <a:off x="160477" y="393734"/>
            <a:ext cx="3725328"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Fake news and phishing</a:t>
            </a:r>
          </a:p>
          <a:p>
            <a:pPr algn="l" rtl="0" eaLnBrk="1" hangingPunct="1">
              <a:spcBef>
                <a:spcPts val="600"/>
              </a:spcBef>
            </a:pPr>
            <a:r>
              <a:rPr lang="en" sz="2000" i="0" u="none" baseline="0" dirty="0">
                <a:solidFill>
                  <a:srgbClr val="457A8C"/>
                </a:solidFill>
                <a:latin typeface="Avenir Book" charset="0"/>
              </a:rPr>
              <a:t>Cyber criminals keep their finger on the pulse and know what we’re interested in</a:t>
            </a:r>
            <a:endParaRPr lang="en" sz="2000" dirty="0">
              <a:solidFill>
                <a:srgbClr val="457A8C"/>
              </a:solidFill>
              <a:latin typeface="Avenir Book" charset="0"/>
            </a:endParaRPr>
          </a:p>
        </p:txBody>
      </p:sp>
    </p:spTree>
    <p:extLst>
      <p:ext uri="{BB962C8B-B14F-4D97-AF65-F5344CB8AC3E}">
        <p14:creationId xmlns:p14="http://schemas.microsoft.com/office/powerpoint/2010/main" val="1122367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eaLnBrk="1" hangingPunct="1">
          <a:spcBef>
            <a:spcPct val="0"/>
          </a:spcBef>
          <a:buFontTx/>
          <a:buNone/>
          <a:defRPr sz="1400" dirty="0">
            <a:solidFill>
              <a:srgbClr val="E22567"/>
            </a:solidFill>
            <a:latin typeface="Avenir Book"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0969FB4D7F7348A6B31C4989DE163B" ma:contentTypeVersion="0" ma:contentTypeDescription="Create a new document." ma:contentTypeScope="" ma:versionID="81713376805a8080f3bba22852e8cef3">
  <xsd:schema xmlns:xsd="http://www.w3.org/2001/XMLSchema" xmlns:xs="http://www.w3.org/2001/XMLSchema" xmlns:p="http://schemas.microsoft.com/office/2006/metadata/properties" targetNamespace="http://schemas.microsoft.com/office/2006/metadata/properties" ma:root="true" ma:fieldsID="db1d7708cf83a3ef910d407b4027476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Props1.xml><?xml version="1.0" encoding="utf-8"?>
<ds:datastoreItem xmlns:ds="http://schemas.openxmlformats.org/officeDocument/2006/customXml" ds:itemID="{78DF0790-9174-4B3B-AA6C-6AB3544115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833DB56-F938-418B-ACD4-346433FD473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11</TotalTime>
  <Words>2509</Words>
  <Application>Microsoft Macintosh PowerPoint</Application>
  <PresentationFormat>Présentation à l'écran (4:3)</PresentationFormat>
  <Paragraphs>348</Paragraphs>
  <Slides>18</Slides>
  <Notes>18</Notes>
  <HiddenSlides>0</HiddenSlides>
  <MMClips>2</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Office Theme</vt:lpstr>
      <vt:lpstr>Présentation PowerPoint</vt:lpstr>
      <vt:lpstr>Recognise this?</vt:lpstr>
      <vt:lpstr>Présentation PowerPoint</vt:lpstr>
      <vt:lpstr>Présentation PowerPoint</vt:lpstr>
      <vt:lpstr>What you need to be able to work from home safely... </vt:lpstr>
      <vt:lpstr>What you need to be able to work from home safely... </vt:lpstr>
      <vt:lpstr>What you need to be able to work from home safely... </vt:lpstr>
      <vt:lpstr>What you need to be able to work from home safely... </vt:lpstr>
      <vt:lpstr>What you need to be able to work from home safely... </vt:lpstr>
      <vt:lpstr>What you need to be able to work from home safely... </vt:lpstr>
      <vt:lpstr>What you need to be able to work from home safely... </vt:lpstr>
      <vt:lpstr>What you need to be able to work from home safely... </vt:lpstr>
      <vt:lpstr>What you need to be able to work from home safely... </vt:lpstr>
      <vt:lpstr>Test your home working safety!</vt:lpstr>
      <vt:lpstr>Présentation PowerPoint</vt:lpstr>
      <vt:lpstr>SANS focus areas</vt:lpstr>
      <vt:lpstr>Useful links</vt:lpstr>
      <vt:lpstr>Présentation PowerPoint</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Populaire Joannes</dc:creator>
  <cp:lastModifiedBy>Waw-3</cp:lastModifiedBy>
  <cp:revision>366</cp:revision>
  <cp:lastPrinted>2017-01-09T14:48:57Z</cp:lastPrinted>
  <dcterms:created xsi:type="dcterms:W3CDTF">2015-10-15T16:29:19Z</dcterms:created>
  <dcterms:modified xsi:type="dcterms:W3CDTF">2020-09-28T12:34:24Z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7b9431e5d514ca7ab6f277c4216a072">
    <vt:lpwstr>Default|ca37003d-03f9-4975-bccb-493489ca4082</vt:lpwstr>
  </property>
  <property fmtid="{D5CDD505-2E9C-101B-9397-08002B2CF9AE}" pid="3" name="i4feb4330ccd47a7b61200b0e6258e2f">
    <vt:lpwstr>To be defined|11fe68f8-7136-4814-8abf-edd87a242fb5</vt:lpwstr>
  </property>
  <property fmtid="{D5CDD505-2E9C-101B-9397-08002B2CF9AE}" pid="4" name="IsMyDocuments">
    <vt:lpwstr>1</vt:lpwstr>
  </property>
  <property fmtid="{D5CDD505-2E9C-101B-9397-08002B2CF9AE}" pid="5" name="c76028c8cdaf41bdb04a4b203deefed8">
    <vt:lpwstr>Internal Use Only|49c55b52-19f9-4fed-9954-548f39c33aab</vt:lpwstr>
  </property>
  <property fmtid="{D5CDD505-2E9C-101B-9397-08002B2CF9AE}" pid="6" name="TaxCatchAll">
    <vt:lpwstr>3;#Default;#2;#Internal Use Only;#1;#To be defined</vt:lpwstr>
  </property>
  <property fmtid="{D5CDD505-2E9C-101B-9397-08002B2CF9AE}" pid="7" name="MSIP_Label_48ed5431-0ab7-4c1b-98f4-d4e50f674d02_Enabled">
    <vt:lpwstr>true</vt:lpwstr>
  </property>
  <property fmtid="{D5CDD505-2E9C-101B-9397-08002B2CF9AE}" pid="8" name="MSIP_Label_48ed5431-0ab7-4c1b-98f4-d4e50f674d02_SetDate">
    <vt:lpwstr>2020-09-25T10:09:36Z</vt:lpwstr>
  </property>
  <property fmtid="{D5CDD505-2E9C-101B-9397-08002B2CF9AE}" pid="9" name="MSIP_Label_48ed5431-0ab7-4c1b-98f4-d4e50f674d02_Method">
    <vt:lpwstr>Privileged</vt:lpwstr>
  </property>
  <property fmtid="{D5CDD505-2E9C-101B-9397-08002B2CF9AE}" pid="10" name="MSIP_Label_48ed5431-0ab7-4c1b-98f4-d4e50f674d02_Name">
    <vt:lpwstr>48ed5431-0ab7-4c1b-98f4-d4e50f674d02</vt:lpwstr>
  </property>
  <property fmtid="{D5CDD505-2E9C-101B-9397-08002B2CF9AE}" pid="11" name="MSIP_Label_48ed5431-0ab7-4c1b-98f4-d4e50f674d02_SiteId">
    <vt:lpwstr>614f9c25-bffa-42c7-86d8-964101f55fa2</vt:lpwstr>
  </property>
  <property fmtid="{D5CDD505-2E9C-101B-9397-08002B2CF9AE}" pid="12" name="MSIP_Label_48ed5431-0ab7-4c1b-98f4-d4e50f674d02_ActionId">
    <vt:lpwstr>692a19fa-1e2a-4d3a-9f22-4a4216e442e4</vt:lpwstr>
  </property>
  <property fmtid="{D5CDD505-2E9C-101B-9397-08002B2CF9AE}" pid="13" name="MSIP_Label_48ed5431-0ab7-4c1b-98f4-d4e50f674d02_ContentBits">
    <vt:lpwstr>0</vt:lpwstr>
  </property>
</Properties>
</file>